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70" r:id="rId2"/>
    <p:sldId id="258" r:id="rId3"/>
    <p:sldId id="276" r:id="rId4"/>
    <p:sldId id="285" r:id="rId5"/>
    <p:sldId id="277" r:id="rId6"/>
    <p:sldId id="284" r:id="rId7"/>
    <p:sldId id="278" r:id="rId8"/>
    <p:sldId id="279" r:id="rId9"/>
    <p:sldId id="281" r:id="rId10"/>
    <p:sldId id="282" r:id="rId11"/>
    <p:sldId id="283" r:id="rId12"/>
    <p:sldId id="265" r:id="rId13"/>
    <p:sldId id="266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orient="horz" pos="577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00"/>
    <a:srgbClr val="2A92D6"/>
    <a:srgbClr val="2A92F1"/>
    <a:srgbClr val="00C801"/>
    <a:srgbClr val="00C802"/>
    <a:srgbClr val="CD0365"/>
    <a:srgbClr val="E7645C"/>
    <a:srgbClr val="3FB6FE"/>
    <a:srgbClr val="7BCDC3"/>
    <a:srgbClr val="6C4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76479"/>
  </p:normalViewPr>
  <p:slideViewPr>
    <p:cSldViewPr snapToGrid="0">
      <p:cViewPr varScale="1">
        <p:scale>
          <a:sx n="114" d="100"/>
          <a:sy n="114" d="100"/>
        </p:scale>
        <p:origin x="1122" y="96"/>
      </p:cViewPr>
      <p:guideLst>
        <p:guide orient="horz" pos="2935"/>
        <p:guide pos="226"/>
        <p:guide orient="horz" pos="577"/>
        <p:guide pos="5534"/>
      </p:guideLst>
    </p:cSldViewPr>
  </p:slideViewPr>
  <p:outlineViewPr>
    <p:cViewPr>
      <p:scale>
        <a:sx n="33" d="100"/>
        <a:sy n="33" d="100"/>
      </p:scale>
      <p:origin x="0" y="-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24ED936-2CAA-5747-8503-5C7862767742}" type="datetimeFigureOut">
              <a:rPr lang="en-GB" smtClean="0"/>
              <a:pPr/>
              <a:t>02/11/2026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091831F-4EB0-A94A-A132-4C9A8B82ADF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5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bit.io/lessons-heart-code-video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16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5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Objasnite: animacija je slijed mirnih slika prikazanih jedna za drugom tako da izgledaju kao pokret. </a:t>
            </a:r>
            <a:b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Petlje nam omogućuju ponavljanje skupova uputa bez potrebe da ih ispisujemo više puta.</a:t>
            </a:r>
            <a:b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Prošli smo put koristili sljedove uputa u petlji kako bismo na zaslonu micro:bita neprestano prikazivali svoja imena i slike.</a:t>
            </a:r>
            <a:b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 učenike: gdje ste još vidjeli animacije? Npr. crtići, igre.</a:t>
            </a:r>
            <a:r>
              <a:rPr lang="en-GB" dirty="0">
                <a:effectLst/>
              </a:rPr>
              <a:t xml:space="preserve"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93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11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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Blok ‘forever’ je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petlja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koja održava slijed u radu. To je ‘beskonačna petlja’ – petlja koja traje dokle god micro:bit ima napajanje.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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Blokovi ‘show icon’ i ‘pause’ čine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slijed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Promjena vremena pauze čini animaciju bržom ili sporijom.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"/>
              <a:tabLst>
                <a:tab pos="228600" algn="l"/>
                <a:tab pos="457200" algn="l"/>
              </a:tabLs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 kraju slijeda petlja se vraća na početak i kreće ispočetka. Uz petlju nam trebaju samo 4 bloka za animaciju koja traje zauvijek.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Wingdings" pitchFamily="2" charset="2"/>
              <a:buChar char=""/>
              <a:tabLst>
                <a:tab pos="228600" algn="l"/>
                <a:tab pos="457200" algn="l"/>
              </a:tabLst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Možete otvoriti poveznicu na gotov kod u uređivaču.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Možete pokazati kako promjena vremena pauze utječe na animaciju u simulatoru. </a:t>
            </a: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09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novi MakeCode projekt i pokazati kako se kod gradi, ili upotrijebiti slajd 7 za YouTube video o kodiranju, odnosno slajd 8 za animirani GIF izrade koda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74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 xml:space="preserve">Po želji podijelite ovaj YouTube video o kodiranju s razredom: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https://mbit.io/lessons-heart-code-video</a:t>
            </a:r>
            <a:r>
              <a:rPr lang="en-GB" dirty="0">
                <a:effectLst/>
              </a:rPr>
              <a:t xml:space="preserve"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80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Animirani GIF izrade koda koji možete podijeliti s učenicima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994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Učenici prenose kod na svoj micro:bit i testiraju ga.</a:t>
            </a:r>
          </a:p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Ako imate kućišta za baterije, potaknite učenike da isključe micro:bite iz računala i spoje baterije. Kod ostaje na micro:bitu i i dalje radi</a:t>
            </a:r>
            <a:r>
              <a:rPr lang="en-GB" sz="3200" dirty="0">
                <a:effectLst/>
              </a:rPr>
              <a:t xml:space="preserve"> </a:t>
            </a:r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 li kako si očekivao/la?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ne, trebaš li popraviti pogrešku u kodu i ponovno ga preuzeti?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Koliko je projekt dobar?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Možeš li se sjetiti nekoga kome bi se ovaj projekt svidio i bio koristan ili zabavan?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 ga mogao/la poboljšati?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li imati i druge namjene?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radi?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Potaknite učenike da razmisle kako radi dok ga drže u rukama.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251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4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 učenike: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 li vaš slijed slika i pauza stvorio dojam pokreta? (Slike moraju biti u pravilnom redoslijedu s pauzama odgovarajuće duljine da bi se činilo da se miču. Ako su pauze prekratke, slike se neće vidjeti. Ako su predugačke, iluzija pokreta nestaje.)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Kako petlja pomaže? (Petlja održava slijed animacije u radu zauvijek, bez dodatnih blokova koda.)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954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71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14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CA74D6D6-39CE-742B-6D4C-33E566EF8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109" y="897013"/>
            <a:ext cx="2720606" cy="4456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AB0DE2E-6079-1441-7D04-CBCCBD273E09}"/>
              </a:ext>
            </a:extLst>
          </p:cNvPr>
          <p:cNvSpPr txBox="1"/>
          <p:nvPr userDrawn="1"/>
        </p:nvSpPr>
        <p:spPr>
          <a:xfrm>
            <a:off x="732370" y="1507510"/>
            <a:ext cx="366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Prve lekcije s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MakeCodeom</a:t>
            </a: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 i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micro:bitom</a:t>
            </a:r>
            <a:endParaRPr lang="en-GB" sz="2000" b="0" i="0" kern="1200" dirty="0">
              <a:solidFill>
                <a:srgbClr val="00A000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dirty="0">
              <a:solidFill>
                <a:srgbClr val="00C80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9185" y="2344694"/>
            <a:ext cx="5019621" cy="121879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Click to edit Lesson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ED73E-0167-86BC-76AB-525A021F4D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190499"/>
            <a:ext cx="9143998" cy="5333999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D9C7407-B083-E1DD-02C9-633979839614}"/>
              </a:ext>
            </a:extLst>
          </p:cNvPr>
          <p:cNvSpPr/>
          <p:nvPr userDrawn="1"/>
        </p:nvSpPr>
        <p:spPr>
          <a:xfrm>
            <a:off x="4078224" y="713232"/>
            <a:ext cx="1069848" cy="987552"/>
          </a:xfrm>
          <a:custGeom>
            <a:avLst/>
            <a:gdLst>
              <a:gd name="connsiteX0" fmla="*/ 228600 w 1069848"/>
              <a:gd name="connsiteY0" fmla="*/ 36576 h 987552"/>
              <a:gd name="connsiteX1" fmla="*/ 0 w 1069848"/>
              <a:gd name="connsiteY1" fmla="*/ 658368 h 987552"/>
              <a:gd name="connsiteX2" fmla="*/ 109728 w 1069848"/>
              <a:gd name="connsiteY2" fmla="*/ 859536 h 987552"/>
              <a:gd name="connsiteX3" fmla="*/ 356616 w 1069848"/>
              <a:gd name="connsiteY3" fmla="*/ 877824 h 987552"/>
              <a:gd name="connsiteX4" fmla="*/ 640080 w 1069848"/>
              <a:gd name="connsiteY4" fmla="*/ 987552 h 987552"/>
              <a:gd name="connsiteX5" fmla="*/ 1014984 w 1069848"/>
              <a:gd name="connsiteY5" fmla="*/ 969264 h 987552"/>
              <a:gd name="connsiteX6" fmla="*/ 1042416 w 1069848"/>
              <a:gd name="connsiteY6" fmla="*/ 722376 h 987552"/>
              <a:gd name="connsiteX7" fmla="*/ 1069848 w 1069848"/>
              <a:gd name="connsiteY7" fmla="*/ 246888 h 987552"/>
              <a:gd name="connsiteX8" fmla="*/ 850392 w 1069848"/>
              <a:gd name="connsiteY8" fmla="*/ 0 h 987552"/>
              <a:gd name="connsiteX9" fmla="*/ 228600 w 1069848"/>
              <a:gd name="connsiteY9" fmla="*/ 36576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9848" h="987552">
                <a:moveTo>
                  <a:pt x="228600" y="36576"/>
                </a:moveTo>
                <a:lnTo>
                  <a:pt x="0" y="658368"/>
                </a:lnTo>
                <a:lnTo>
                  <a:pt x="109728" y="859536"/>
                </a:lnTo>
                <a:lnTo>
                  <a:pt x="356616" y="877824"/>
                </a:lnTo>
                <a:lnTo>
                  <a:pt x="640080" y="987552"/>
                </a:lnTo>
                <a:lnTo>
                  <a:pt x="1014984" y="969264"/>
                </a:lnTo>
                <a:lnTo>
                  <a:pt x="1042416" y="722376"/>
                </a:lnTo>
                <a:lnTo>
                  <a:pt x="1069848" y="246888"/>
                </a:lnTo>
                <a:lnTo>
                  <a:pt x="850392" y="0"/>
                </a:lnTo>
                <a:lnTo>
                  <a:pt x="228600" y="3657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68087F39-7CDA-9F46-E5A8-0C76F1518E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46248" y="540140"/>
            <a:ext cx="1143000" cy="1143000"/>
          </a:xfrm>
          <a:prstGeom prst="rect">
            <a:avLst/>
          </a:prstGeom>
        </p:spPr>
      </p:pic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1DC12E8-204E-F4E8-7FC1-FCD1CE4F85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51352" y="1080172"/>
            <a:ext cx="521768" cy="4743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61ABD73-16C4-FA58-8483-B41A7EB0B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581" y="897013"/>
            <a:ext cx="2720606" cy="445616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5F77100A-86A2-4447-B25A-CF248D74DA30}"/>
              </a:ext>
            </a:extLst>
          </p:cNvPr>
          <p:cNvSpPr/>
          <p:nvPr userDrawn="1"/>
        </p:nvSpPr>
        <p:spPr>
          <a:xfrm>
            <a:off x="301752" y="3374136"/>
            <a:ext cx="1380744" cy="1435608"/>
          </a:xfrm>
          <a:custGeom>
            <a:avLst/>
            <a:gdLst>
              <a:gd name="connsiteX0" fmla="*/ 365760 w 1380744"/>
              <a:gd name="connsiteY0" fmla="*/ 219456 h 1435608"/>
              <a:gd name="connsiteX1" fmla="*/ 411480 w 1380744"/>
              <a:gd name="connsiteY1" fmla="*/ 192024 h 1435608"/>
              <a:gd name="connsiteX2" fmla="*/ 722376 w 1380744"/>
              <a:gd name="connsiteY2" fmla="*/ 0 h 1435608"/>
              <a:gd name="connsiteX3" fmla="*/ 1097280 w 1380744"/>
              <a:gd name="connsiteY3" fmla="*/ 82296 h 1435608"/>
              <a:gd name="connsiteX4" fmla="*/ 1335024 w 1380744"/>
              <a:gd name="connsiteY4" fmla="*/ 292608 h 1435608"/>
              <a:gd name="connsiteX5" fmla="*/ 1380744 w 1380744"/>
              <a:gd name="connsiteY5" fmla="*/ 630936 h 1435608"/>
              <a:gd name="connsiteX6" fmla="*/ 1298448 w 1380744"/>
              <a:gd name="connsiteY6" fmla="*/ 950976 h 1435608"/>
              <a:gd name="connsiteX7" fmla="*/ 1115568 w 1380744"/>
              <a:gd name="connsiteY7" fmla="*/ 1207008 h 1435608"/>
              <a:gd name="connsiteX8" fmla="*/ 685800 w 1380744"/>
              <a:gd name="connsiteY8" fmla="*/ 1426464 h 1435608"/>
              <a:gd name="connsiteX9" fmla="*/ 265176 w 1380744"/>
              <a:gd name="connsiteY9" fmla="*/ 1435608 h 1435608"/>
              <a:gd name="connsiteX10" fmla="*/ 0 w 1380744"/>
              <a:gd name="connsiteY10" fmla="*/ 1307592 h 1435608"/>
              <a:gd name="connsiteX11" fmla="*/ 18288 w 1380744"/>
              <a:gd name="connsiteY11" fmla="*/ 804672 h 1435608"/>
              <a:gd name="connsiteX12" fmla="*/ 365760 w 1380744"/>
              <a:gd name="connsiteY12" fmla="*/ 219456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0744" h="1435608">
                <a:moveTo>
                  <a:pt x="365760" y="219456"/>
                </a:moveTo>
                <a:lnTo>
                  <a:pt x="411480" y="192024"/>
                </a:lnTo>
                <a:lnTo>
                  <a:pt x="722376" y="0"/>
                </a:lnTo>
                <a:lnTo>
                  <a:pt x="1097280" y="82296"/>
                </a:lnTo>
                <a:lnTo>
                  <a:pt x="1335024" y="292608"/>
                </a:lnTo>
                <a:lnTo>
                  <a:pt x="1380744" y="630936"/>
                </a:lnTo>
                <a:lnTo>
                  <a:pt x="1298448" y="950976"/>
                </a:lnTo>
                <a:lnTo>
                  <a:pt x="1115568" y="1207008"/>
                </a:lnTo>
                <a:lnTo>
                  <a:pt x="685800" y="1426464"/>
                </a:lnTo>
                <a:lnTo>
                  <a:pt x="265176" y="1435608"/>
                </a:lnTo>
                <a:lnTo>
                  <a:pt x="0" y="1307592"/>
                </a:lnTo>
                <a:lnTo>
                  <a:pt x="18288" y="804672"/>
                </a:lnTo>
                <a:lnTo>
                  <a:pt x="365760" y="21945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lack and white image of a bird&#10;&#10;Description automatically generated with low confidence">
            <a:extLst>
              <a:ext uri="{FF2B5EF4-FFF2-40B4-BE49-F238E27FC236}">
                <a16:creationId xmlns:a16="http://schemas.microsoft.com/office/drawing/2014/main" id="{3D786174-A8C3-4389-DE85-62A48775A5B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5036" y="3539017"/>
            <a:ext cx="1282700" cy="1130300"/>
          </a:xfrm>
          <a:prstGeom prst="rect">
            <a:avLst/>
          </a:prstGeom>
        </p:spPr>
      </p:pic>
      <p:pic>
        <p:nvPicPr>
          <p:cNvPr id="13" name="Picture 12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1EF8D2CE-A49A-DCF3-A065-D0B8B89492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59" y="4527005"/>
            <a:ext cx="482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8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995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929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97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70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10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99FC9EB-1597-3ACA-1037-BAC59508C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35" y="190998"/>
            <a:ext cx="4007764" cy="794403"/>
          </a:xfrm>
        </p:spPr>
        <p:txBody>
          <a:bodyPr wrap="none" lIns="0" tIns="180000" rIns="0" bIns="180000">
            <a:spAutoFit/>
          </a:bodyPr>
          <a:lstStyle>
            <a:lvl1pPr marL="179388" indent="-134938">
              <a:tabLst/>
              <a:defRPr lang="en-US" sz="2800" b="1" i="0" kern="12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180000" lv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dirty="0"/>
              <a:t>Click to edit 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8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22D24B5-F34A-D34D-8D5A-0ACCE9A2D434}" type="datetimeFigureOut">
              <a:rPr lang="en-GB" smtClean="0"/>
              <a:pPr/>
              <a:t>02/11/2026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2A9FFA3-44FD-EE4B-B909-2843D831AAA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9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6" r:id="rId3"/>
    <p:sldLayoutId id="2147483680" r:id="rId4"/>
    <p:sldLayoutId id="2147483674" r:id="rId5"/>
    <p:sldLayoutId id="2147483678" r:id="rId6"/>
    <p:sldLayoutId id="2147483679" r:id="rId7"/>
    <p:sldLayoutId id="2147483676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jp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1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8qzYWH10o6E?feature=oembed" TargetMode="External"/><Relationship Id="rId6" Type="http://schemas.openxmlformats.org/officeDocument/2006/relationships/image" Target="../media/image40.png"/><Relationship Id="rId11" Type="http://schemas.openxmlformats.org/officeDocument/2006/relationships/image" Target="../media/image44.jpeg"/><Relationship Id="rId5" Type="http://schemas.openxmlformats.org/officeDocument/2006/relationships/image" Target="../media/image39.svg"/><Relationship Id="rId10" Type="http://schemas.openxmlformats.org/officeDocument/2006/relationships/hyperlink" Target="https://youtu.be/8qzYWH10o6E" TargetMode="External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makecode.microbit.org/" TargetMode="External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11" Type="http://schemas.openxmlformats.org/officeDocument/2006/relationships/image" Target="../media/image50.svg"/><Relationship Id="rId5" Type="http://schemas.openxmlformats.org/officeDocument/2006/relationships/image" Target="../media/image46.sv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5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2yzT7_QGLLc?feature=oembed" TargetMode="External"/><Relationship Id="rId6" Type="http://schemas.openxmlformats.org/officeDocument/2006/relationships/hyperlink" Target="https://mbit.io/lessons-heart-code-video" TargetMode="Externa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Relationship Id="rId9" Type="http://schemas.openxmlformats.org/officeDocument/2006/relationships/image" Target="../media/image6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svg"/><Relationship Id="rId9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2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svg"/><Relationship Id="rId11" Type="http://schemas.openxmlformats.org/officeDocument/2006/relationships/image" Target="../media/image50.svg"/><Relationship Id="rId5" Type="http://schemas.openxmlformats.org/officeDocument/2006/relationships/image" Target="../media/image30.png"/><Relationship Id="rId10" Type="http://schemas.openxmlformats.org/officeDocument/2006/relationships/image" Target="../media/image49.png"/><Relationship Id="rId4" Type="http://schemas.openxmlformats.org/officeDocument/2006/relationships/image" Target="../media/image78.svg"/><Relationship Id="rId9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10" Type="http://schemas.openxmlformats.org/officeDocument/2006/relationships/image" Target="../media/image89.svg"/><Relationship Id="rId4" Type="http://schemas.openxmlformats.org/officeDocument/2006/relationships/image" Target="../media/image83.svg"/><Relationship Id="rId9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13" Type="http://schemas.openxmlformats.org/officeDocument/2006/relationships/image" Target="../media/image98.png"/><Relationship Id="rId3" Type="http://schemas.openxmlformats.org/officeDocument/2006/relationships/hyperlink" Target="https://creativecommons.org/licenses/by-sa/4.0/" TargetMode="External"/><Relationship Id="rId7" Type="http://schemas.openxmlformats.org/officeDocument/2006/relationships/image" Target="../media/image92.png"/><Relationship Id="rId12" Type="http://schemas.openxmlformats.org/officeDocument/2006/relationships/image" Target="../media/image9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sv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svg"/><Relationship Id="rId4" Type="http://schemas.openxmlformats.org/officeDocument/2006/relationships/hyperlink" Target="https://microbit.org/teach" TargetMode="External"/><Relationship Id="rId9" Type="http://schemas.openxmlformats.org/officeDocument/2006/relationships/image" Target="../media/image94.png"/><Relationship Id="rId14" Type="http://schemas.openxmlformats.org/officeDocument/2006/relationships/image" Target="../media/image9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A7B3-BBFD-C41B-2D57-44083B9B9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202" y="2344694"/>
            <a:ext cx="5019621" cy="1218795"/>
          </a:xfrm>
        </p:spPr>
        <p:txBody>
          <a:bodyPr/>
          <a:lstStyle/>
          <a:p>
            <a:r>
              <a:rPr lang="en-US" dirty="0"/>
              <a:t>Lekcija 2</a:t>
            </a:r>
            <a:br>
              <a:rPr lang="en-US" dirty="0"/>
            </a:br>
            <a:r>
              <a:rPr lang="en-US" dirty="0"/>
              <a:t>Kucajuće srce</a:t>
            </a:r>
          </a:p>
        </p:txBody>
      </p:sp>
      <p:pic>
        <p:nvPicPr>
          <p:cNvPr id="11" name="Picture 32">
            <a:extLst>
              <a:ext uri="{FF2B5EF4-FFF2-40B4-BE49-F238E27FC236}">
                <a16:creationId xmlns:a16="http://schemas.microsoft.com/office/drawing/2014/main" id="{580E9A66-575F-E272-BC25-1A2B1544D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8342" y="359344"/>
            <a:ext cx="384837" cy="264576"/>
          </a:xfrm>
          <a:prstGeom prst="rect">
            <a:avLst/>
          </a:prstGeom>
        </p:spPr>
      </p:pic>
      <p:pic>
        <p:nvPicPr>
          <p:cNvPr id="13" name="Picture 35">
            <a:extLst>
              <a:ext uri="{FF2B5EF4-FFF2-40B4-BE49-F238E27FC236}">
                <a16:creationId xmlns:a16="http://schemas.microsoft.com/office/drawing/2014/main" id="{CC2E1D63-D041-9FA6-F5EB-94BF914BF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04325" y="4079647"/>
            <a:ext cx="274996" cy="2749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7B28B8D-1DFE-1972-DB4E-AE7B85874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35011">
            <a:off x="7989074" y="4431981"/>
            <a:ext cx="445888" cy="445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0006E4D-DF7C-CFB3-950C-A8E5AF37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2242" y="389760"/>
            <a:ext cx="292203" cy="309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63C0EBD-D3DD-AE2E-E98C-62212735A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9722687">
            <a:off x="8319242" y="198988"/>
            <a:ext cx="386114" cy="57917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018AFF8-1E2D-92C4-889C-DE2C381CC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7194">
            <a:off x="7827624" y="515820"/>
            <a:ext cx="208450" cy="208450"/>
          </a:xfrm>
          <a:prstGeom prst="rect">
            <a:avLst/>
          </a:prstGeo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365FDA47-7D7A-3012-3C5C-46CCCFF43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5119065" y="973014"/>
            <a:ext cx="3594443" cy="269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8AD7-039E-1FCA-9A38-FAF0AF42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82" y="215733"/>
            <a:ext cx="6400000" cy="794403"/>
          </a:xfrm>
        </p:spPr>
        <p:txBody>
          <a:bodyPr lIns="72000" tIns="180000" rIns="72000" bIns="180000" anchor="t" anchorCtr="0">
            <a:spAutoFit/>
          </a:bodyPr>
          <a:lstStyle/>
          <a:p>
            <a:pPr marL="180000">
              <a:lnSpc>
                <a:spcPct val="100000"/>
              </a:lnSpc>
            </a:pPr>
            <a:r>
              <a:rPr lang="en-GB" sz="2800" dirty="0">
                <a:solidFill>
                  <a:srgbClr val="00A000"/>
                </a:solidFill>
              </a:rPr>
              <a:t>Ponavljanje:</a:t>
            </a:r>
            <a:r>
              <a:rPr lang="en-GB" sz="2800" dirty="0">
                <a:solidFill>
                  <a:srgbClr val="00C802"/>
                </a:solidFill>
              </a:rPr>
              <a:t xml:space="preserve"> </a:t>
            </a:r>
            <a:r>
              <a:rPr lang="en-GB" sz="2800" dirty="0">
                <a:solidFill>
                  <a:srgbClr val="000000"/>
                </a:solidFill>
              </a:rPr>
              <a:t xml:space="preserve">što </a:t>
            </a:r>
            <a:r>
              <a:rPr lang="en-GB" dirty="0"/>
              <a:t>smo otkrili?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FAC8-C804-9833-EFD1-685A82774D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69886" y="912402"/>
            <a:ext cx="4202113" cy="4035913"/>
          </a:xfrm>
        </p:spPr>
        <p:txBody>
          <a:bodyPr>
            <a:spAutoFit/>
          </a:bodyPr>
          <a:lstStyle/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To je maleno računalo.</a:t>
            </a:r>
            <a:endParaRPr lang="en-GB" sz="1800" dirty="0"/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Govoriš mu što da radi tako da izrađuješ kod koji šalješ na micro:bit.</a:t>
            </a:r>
            <a:endParaRPr lang="en-GB" sz="1800" dirty="0"/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Kod je algoritam, slijed uputa.</a:t>
            </a:r>
            <a:endParaRPr lang="en-GB" sz="1800" dirty="0"/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micro:bit ima LED zaslon koji koristi kao izlaz za slanje informacija, na primjer naših imena.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/>
              <a:t>Petlja ‘forever’ stalno je ponavljala kod.</a:t>
            </a:r>
          </a:p>
        </p:txBody>
      </p:sp>
      <p:pic>
        <p:nvPicPr>
          <p:cNvPr id="4" name="Picture 3" descr="micro:bit pomiče ime &quot;Amari&quot; po zaslonu.">
            <a:extLst>
              <a:ext uri="{FF2B5EF4-FFF2-40B4-BE49-F238E27FC236}">
                <a16:creationId xmlns:a16="http://schemas.microsoft.com/office/drawing/2014/main" id="{987F9FAC-B4DE-55ED-7FCD-5F1E9E0C7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464" y="1890186"/>
            <a:ext cx="1776027" cy="1451474"/>
          </a:xfrm>
          <a:prstGeom prst="rect">
            <a:avLst/>
          </a:prstGeom>
        </p:spPr>
      </p:pic>
      <p:pic>
        <p:nvPicPr>
          <p:cNvPr id="5" name="Content Placeholder 8" descr="Kod: forever, show string &quot;Amari&quot;">
            <a:extLst>
              <a:ext uri="{FF2B5EF4-FFF2-40B4-BE49-F238E27FC236}">
                <a16:creationId xmlns:a16="http://schemas.microsoft.com/office/drawing/2014/main" id="{E57A8F60-AA8D-E394-20CE-7D70D5CD6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0217" y="1806848"/>
            <a:ext cx="2646293" cy="152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Razmisli:       </a:t>
            </a:r>
            <a:r>
              <a:rPr lang="en-GB" sz="2800" dirty="0">
                <a:solidFill>
                  <a:srgbClr val="000000"/>
                </a:solidFill>
              </a:rPr>
              <a:t>ciljevi učenja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44F27-90B1-C3C7-0CD3-A05CCB43B011}"/>
              </a:ext>
            </a:extLst>
          </p:cNvPr>
          <p:cNvSpPr txBox="1">
            <a:spLocks/>
          </p:cNvSpPr>
          <p:nvPr/>
        </p:nvSpPr>
        <p:spPr>
          <a:xfrm>
            <a:off x="496564" y="1158268"/>
            <a:ext cx="4470445" cy="1381626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 xml:space="preserve">Mogu izraditi micro:bit </a:t>
            </a:r>
            <a:r>
              <a:rPr lang="en-GB" sz="1800" dirty="0">
                <a:solidFill>
                  <a:srgbClr val="CD0365"/>
                </a:solidFill>
              </a:rPr>
              <a:t>animaciju</a:t>
            </a:r>
            <a:r>
              <a:rPr lang="en-GB" sz="1800" dirty="0"/>
              <a:t xml:space="preserve"> pomoću </a:t>
            </a:r>
            <a:r>
              <a:rPr lang="en-GB" sz="1800" dirty="0">
                <a:solidFill>
                  <a:srgbClr val="CD0365"/>
                </a:solidFill>
              </a:rPr>
              <a:t>slijeda</a:t>
            </a:r>
            <a:r>
              <a:rPr lang="en-GB" sz="1800" dirty="0"/>
              <a:t xml:space="preserve"> slika u </a:t>
            </a:r>
            <a:r>
              <a:rPr lang="en-GB" sz="1800" dirty="0">
                <a:solidFill>
                  <a:srgbClr val="CD0365"/>
                </a:solidFill>
              </a:rPr>
              <a:t>petlji</a:t>
            </a:r>
            <a:r>
              <a:rPr lang="en-GB" sz="1800" dirty="0"/>
              <a:t>.</a:t>
            </a:r>
          </a:p>
          <a:p>
            <a:endParaRPr lang="en-GB" sz="1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FC7C6C-E0BA-4298-1C30-FF12374E35D3}"/>
              </a:ext>
            </a:extLst>
          </p:cNvPr>
          <p:cNvSpPr txBox="1">
            <a:spLocks/>
          </p:cNvSpPr>
          <p:nvPr/>
        </p:nvSpPr>
        <p:spPr>
          <a:xfrm>
            <a:off x="479562" y="2737288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su redoslijed i slijed uputa važni.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646EBF-78EB-6791-556B-D8B5317F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583" y="3026131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146C90-43F0-F2A4-BB91-6F74E18D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72" y="1449194"/>
            <a:ext cx="454285" cy="4982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E9AE5A1-62B3-E38C-0FBA-CB4CFD692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61505">
            <a:off x="6516053" y="1857043"/>
            <a:ext cx="1530767" cy="198999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B86F873-6D24-644F-43F7-945293CA2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2453" y="664527"/>
            <a:ext cx="381563" cy="4040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B3E8857-067A-744B-864D-34EF9B2C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5300000">
            <a:off x="7809781" y="258336"/>
            <a:ext cx="422148" cy="40204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F32C5-7DF9-0008-87E8-63D4A8CB5287}"/>
              </a:ext>
            </a:extLst>
          </p:cNvPr>
          <p:cNvSpPr txBox="1">
            <a:spLocks/>
          </p:cNvSpPr>
          <p:nvPr/>
        </p:nvSpPr>
        <p:spPr>
          <a:xfrm>
            <a:off x="479562" y="3949965"/>
            <a:ext cx="4470445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petlje čine kod kraćim i lakšim za čitanje.</a:t>
            </a:r>
            <a:endParaRPr lang="en-GB" sz="1800" b="1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7E7F066-9C3B-0B5D-E643-796AAD9E0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69451">
            <a:off x="686969" y="4082914"/>
            <a:ext cx="454285" cy="4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6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1" y="104191"/>
            <a:ext cx="7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  Razmisli:       </a:t>
            </a:r>
            <a:r>
              <a:rPr lang="en-GB" dirty="0"/>
              <a:t>uvodni video: kucajuće srce</a:t>
            </a:r>
            <a:r>
              <a:rPr lang="en-GB" sz="2800" dirty="0">
                <a:solidFill>
                  <a:srgbClr val="000000"/>
                </a:solidFill>
              </a:rPr>
              <a:t/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CBBFD4-58FA-4E3F-3FD4-13EC3CA35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561" y="147607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05574E-91B2-9460-6283-BD4A41744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0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77004A-0A40-0C34-DCE2-BD974FEE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505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14CD13-406F-367D-E318-B34C3A6D5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947" y="3922724"/>
            <a:ext cx="359833" cy="381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E396F-B762-6A30-4524-84BB90A959D9}"/>
              </a:ext>
            </a:extLst>
          </p:cNvPr>
          <p:cNvSpPr txBox="1"/>
          <p:nvPr/>
        </p:nvSpPr>
        <p:spPr>
          <a:xfrm>
            <a:off x="15761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Po želji pustite video: </a:t>
            </a:r>
            <a:r>
              <a:rPr lang="en-GB" sz="1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10"/>
              </a:rPr>
              <a:t>https://youtu.be/8qzYWH10o6E</a:t>
            </a:r>
            <a:r>
              <a:rPr lang="en-GB" sz="1400" dirty="0">
                <a:effectLst/>
              </a:rPr>
              <a:t xml:space="preserve">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nline Media 8" descr="micro:bit kod kod kuće: kucajuće srce">
            <a:hlinkClick r:id="" action="ppaction://media"/>
            <a:extLst>
              <a:ext uri="{FF2B5EF4-FFF2-40B4-BE49-F238E27FC236}">
                <a16:creationId xmlns:a16="http://schemas.microsoft.com/office/drawing/2014/main" id="{DEC2D639-520F-30B6-6B2D-752276738A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453024" y="949815"/>
            <a:ext cx="6394262" cy="361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proučimo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3847171" y="1196284"/>
            <a:ext cx="4219575" cy="388202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800" b="1" dirty="0">
                <a:solidFill>
                  <a:srgbClr val="E7645C"/>
                </a:solidFill>
              </a:rPr>
              <a:t xml:space="preserve">‘Forever’ </a:t>
            </a:r>
            <a:r>
              <a:rPr lang="en-GB" sz="1800" dirty="0"/>
              <a:t>je petlja koja stalno ponavlja kod.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 xml:space="preserve">Blok ‘show icon’ pali LED zaslon u određenom uzorku. 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Blok ‘pause’ čini da micro:bit pričeka prije izvođenja sljedeće upute. 500 milisekundi je pola sekunde.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Nakon izvođenja ovih četiriju uputa petlja se vraća na početak i kreće ispočetka.</a:t>
            </a:r>
            <a:endParaRPr lang="en-GB" sz="18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  <p:pic>
        <p:nvPicPr>
          <p:cNvPr id="3" name="Graphic 2" descr="Kod: forever, show icon (veliko srce), pause 500 ms, show icon (malo srce), pause 500 ms">
            <a:extLst>
              <a:ext uri="{FF2B5EF4-FFF2-40B4-BE49-F238E27FC236}">
                <a16:creationId xmlns:a16="http://schemas.microsoft.com/office/drawing/2014/main" id="{4B6F0B81-9872-81B7-3941-44314ACB0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115" y="1252614"/>
            <a:ext cx="2337444" cy="316058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C4C99DD-25AB-CDE6-205F-171CEAE47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4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1972" y="1069542"/>
            <a:ext cx="1347802" cy="361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napišimo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4572000" y="1723877"/>
            <a:ext cx="4219575" cy="74315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dirty="0"/>
              <a:t xml:space="preserve">Otvori novi MakeCode projekt </a:t>
            </a:r>
            <a:r>
              <a:rPr lang="en-GB" sz="2000" dirty="0">
                <a:hlinkClick r:id="rId3"/>
              </a:rPr>
              <a:t>https://makecode.microbit.org/</a:t>
            </a:r>
            <a:endParaRPr lang="en-GB" sz="20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5B0366E-5255-A16A-C2B2-4AAD59DC0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4360" y="4545013"/>
            <a:ext cx="228600" cy="228600"/>
          </a:xfrm>
          <a:prstGeom prst="rect">
            <a:avLst/>
          </a:prstGeom>
        </p:spPr>
      </p:pic>
      <p:pic>
        <p:nvPicPr>
          <p:cNvPr id="3" name="Graphic 2" descr="Kod: forever, show icon (veliko srce), pause 500 ms, show icon (malo srce), pause 500 ms">
            <a:extLst>
              <a:ext uri="{FF2B5EF4-FFF2-40B4-BE49-F238E27FC236}">
                <a16:creationId xmlns:a16="http://schemas.microsoft.com/office/drawing/2014/main" id="{58081DFC-FC6F-DE1F-0B3B-EEFCF03CD6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22416" y="1248545"/>
            <a:ext cx="2544779" cy="344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8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video o kodiranju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0BB49AC9-868D-1C66-E5C4-DF1AD4AA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4042785">
            <a:off x="8099769" y="568887"/>
            <a:ext cx="600756" cy="609019"/>
            <a:chOff x="7572716" y="3272053"/>
            <a:chExt cx="489367" cy="496098"/>
          </a:xfrm>
          <a:solidFill>
            <a:srgbClr val="E7645C"/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45FB07-C2EC-9A64-671E-769FB633AE3F}"/>
                </a:ext>
              </a:extLst>
            </p:cNvPr>
            <p:cNvSpPr/>
            <p:nvPr/>
          </p:nvSpPr>
          <p:spPr>
            <a:xfrm>
              <a:off x="7572716" y="3522735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AAC90B-832E-7C73-28CD-3CD04CDE292E}"/>
                </a:ext>
              </a:extLst>
            </p:cNvPr>
            <p:cNvSpPr/>
            <p:nvPr/>
          </p:nvSpPr>
          <p:spPr>
            <a:xfrm>
              <a:off x="7869358" y="3566964"/>
              <a:ext cx="141636" cy="136113"/>
            </a:xfrm>
            <a:custGeom>
              <a:avLst/>
              <a:gdLst>
                <a:gd name="connsiteX0" fmla="*/ 133528 w 141636"/>
                <a:gd name="connsiteY0" fmla="*/ 126660 h 136113"/>
                <a:gd name="connsiteX1" fmla="*/ 111836 w 141636"/>
                <a:gd name="connsiteY1" fmla="*/ 136113 h 136113"/>
                <a:gd name="connsiteX2" fmla="*/ 91465 w 141636"/>
                <a:gd name="connsiteY2" fmla="*/ 128089 h 136113"/>
                <a:gd name="connsiteX3" fmla="*/ 9430 w 141636"/>
                <a:gd name="connsiteY3" fmla="*/ 51362 h 136113"/>
                <a:gd name="connsiteX4" fmla="*/ 8109 w 141636"/>
                <a:gd name="connsiteY4" fmla="*/ 9371 h 136113"/>
                <a:gd name="connsiteX5" fmla="*/ 50172 w 141636"/>
                <a:gd name="connsiteY5" fmla="*/ 8052 h 136113"/>
                <a:gd name="connsiteX6" fmla="*/ 132206 w 141636"/>
                <a:gd name="connsiteY6" fmla="*/ 84779 h 136113"/>
                <a:gd name="connsiteX7" fmla="*/ 133528 w 141636"/>
                <a:gd name="connsiteY7" fmla="*/ 126770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3528" y="126660"/>
                  </a:move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0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ubicBezTo>
                    <a:pt x="144209" y="95991"/>
                    <a:pt x="144869" y="114788"/>
                    <a:pt x="133528" y="126770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903159E-5795-90AC-7812-E5D19B0875C8}"/>
                </a:ext>
              </a:extLst>
            </p:cNvPr>
            <p:cNvSpPr/>
            <p:nvPr/>
          </p:nvSpPr>
          <p:spPr>
            <a:xfrm>
              <a:off x="7895017" y="3425342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B81FA62-271E-841C-E57A-A42F5BE87CBC}"/>
                </a:ext>
              </a:extLst>
            </p:cNvPr>
            <p:cNvSpPr/>
            <p:nvPr/>
          </p:nvSpPr>
          <p:spPr>
            <a:xfrm>
              <a:off x="7813147" y="3272053"/>
              <a:ext cx="85145" cy="168636"/>
            </a:xfrm>
            <a:custGeom>
              <a:avLst/>
              <a:gdLst>
                <a:gd name="connsiteX0" fmla="*/ 785 w 85145"/>
                <a:gd name="connsiteY0" fmla="*/ 132142 h 168636"/>
                <a:gd name="connsiteX1" fmla="*/ 26331 w 85145"/>
                <a:gd name="connsiteY1" fmla="*/ 22988 h 168636"/>
                <a:gd name="connsiteX2" fmla="*/ 62118 w 85145"/>
                <a:gd name="connsiteY2" fmla="*/ 783 h 168636"/>
                <a:gd name="connsiteX3" fmla="*/ 84360 w 85145"/>
                <a:gd name="connsiteY3" fmla="*/ 36508 h 168636"/>
                <a:gd name="connsiteX4" fmla="*/ 58814 w 85145"/>
                <a:gd name="connsiteY4" fmla="*/ 145662 h 168636"/>
                <a:gd name="connsiteX5" fmla="*/ 29854 w 85145"/>
                <a:gd name="connsiteY5" fmla="*/ 168636 h 168636"/>
                <a:gd name="connsiteX6" fmla="*/ 23028 w 85145"/>
                <a:gd name="connsiteY6" fmla="*/ 167867 h 168636"/>
                <a:gd name="connsiteX7" fmla="*/ 785 w 85145"/>
                <a:gd name="connsiteY7" fmla="*/ 132142 h 16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36">
                  <a:moveTo>
                    <a:pt x="785" y="132142"/>
                  </a:moveTo>
                  <a:lnTo>
                    <a:pt x="26331" y="22988"/>
                  </a:lnTo>
                  <a:cubicBezTo>
                    <a:pt x="30075" y="7049"/>
                    <a:pt x="46151" y="-2954"/>
                    <a:pt x="62118" y="783"/>
                  </a:cubicBezTo>
                  <a:cubicBezTo>
                    <a:pt x="78084" y="4521"/>
                    <a:pt x="88104" y="20460"/>
                    <a:pt x="84360" y="36508"/>
                  </a:cubicBezTo>
                  <a:lnTo>
                    <a:pt x="58814" y="145662"/>
                  </a:lnTo>
                  <a:cubicBezTo>
                    <a:pt x="55621" y="159403"/>
                    <a:pt x="43398" y="168636"/>
                    <a:pt x="29854" y="168636"/>
                  </a:cubicBezTo>
                  <a:cubicBezTo>
                    <a:pt x="27652" y="168636"/>
                    <a:pt x="25340" y="168417"/>
                    <a:pt x="23028" y="167867"/>
                  </a:cubicBezTo>
                  <a:cubicBezTo>
                    <a:pt x="7061" y="164130"/>
                    <a:pt x="-2959" y="148191"/>
                    <a:pt x="785" y="132142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3BFC306-00A7-A42B-8618-1F9ADC24ECCA}"/>
                </a:ext>
              </a:extLst>
            </p:cNvPr>
            <p:cNvSpPr/>
            <p:nvPr/>
          </p:nvSpPr>
          <p:spPr>
            <a:xfrm>
              <a:off x="7736508" y="3599549"/>
              <a:ext cx="85145" cy="168602"/>
            </a:xfrm>
            <a:custGeom>
              <a:avLst/>
              <a:gdLst>
                <a:gd name="connsiteX0" fmla="*/ 62118 w 85145"/>
                <a:gd name="connsiteY0" fmla="*/ 749 h 168602"/>
                <a:gd name="connsiteX1" fmla="*/ 84360 w 85145"/>
                <a:gd name="connsiteY1" fmla="*/ 36474 h 168602"/>
                <a:gd name="connsiteX2" fmla="*/ 58814 w 85145"/>
                <a:gd name="connsiteY2" fmla="*/ 145628 h 168602"/>
                <a:gd name="connsiteX3" fmla="*/ 29854 w 85145"/>
                <a:gd name="connsiteY3" fmla="*/ 168602 h 168602"/>
                <a:gd name="connsiteX4" fmla="*/ 23028 w 85145"/>
                <a:gd name="connsiteY4" fmla="*/ 167833 h 168602"/>
                <a:gd name="connsiteX5" fmla="*/ 785 w 85145"/>
                <a:gd name="connsiteY5" fmla="*/ 132108 h 168602"/>
                <a:gd name="connsiteX6" fmla="*/ 26331 w 85145"/>
                <a:gd name="connsiteY6" fmla="*/ 22954 h 168602"/>
                <a:gd name="connsiteX7" fmla="*/ 62118 w 85145"/>
                <a:gd name="connsiteY7" fmla="*/ 749 h 16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02">
                  <a:moveTo>
                    <a:pt x="62118" y="749"/>
                  </a:moveTo>
                  <a:cubicBezTo>
                    <a:pt x="78084" y="4486"/>
                    <a:pt x="88104" y="20425"/>
                    <a:pt x="84360" y="36474"/>
                  </a:cubicBezTo>
                  <a:lnTo>
                    <a:pt x="58814" y="145628"/>
                  </a:lnTo>
                  <a:cubicBezTo>
                    <a:pt x="55621" y="159369"/>
                    <a:pt x="43398" y="168602"/>
                    <a:pt x="29854" y="168602"/>
                  </a:cubicBezTo>
                  <a:cubicBezTo>
                    <a:pt x="27652" y="168602"/>
                    <a:pt x="25340" y="168382"/>
                    <a:pt x="23028" y="167833"/>
                  </a:cubicBezTo>
                  <a:cubicBezTo>
                    <a:pt x="7061" y="164095"/>
                    <a:pt x="-2959" y="148156"/>
                    <a:pt x="785" y="132108"/>
                  </a:cubicBezTo>
                  <a:lnTo>
                    <a:pt x="26331" y="22954"/>
                  </a:lnTo>
                  <a:cubicBezTo>
                    <a:pt x="30075" y="7015"/>
                    <a:pt x="46041" y="-2878"/>
                    <a:pt x="62118" y="749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E0A8FD-3E76-5260-D5BF-DAF19039E879}"/>
                </a:ext>
              </a:extLst>
            </p:cNvPr>
            <p:cNvSpPr/>
            <p:nvPr/>
          </p:nvSpPr>
          <p:spPr>
            <a:xfrm>
              <a:off x="7623695" y="3337114"/>
              <a:ext cx="141636" cy="136113"/>
            </a:xfrm>
            <a:custGeom>
              <a:avLst/>
              <a:gdLst>
                <a:gd name="connsiteX0" fmla="*/ 132206 w 141636"/>
                <a:gd name="connsiteY0" fmla="*/ 84669 h 136113"/>
                <a:gd name="connsiteX1" fmla="*/ 133528 w 141636"/>
                <a:gd name="connsiteY1" fmla="*/ 126660 h 136113"/>
                <a:gd name="connsiteX2" fmla="*/ 111836 w 141636"/>
                <a:gd name="connsiteY2" fmla="*/ 136113 h 136113"/>
                <a:gd name="connsiteX3" fmla="*/ 91465 w 141636"/>
                <a:gd name="connsiteY3" fmla="*/ 128089 h 136113"/>
                <a:gd name="connsiteX4" fmla="*/ 9430 w 141636"/>
                <a:gd name="connsiteY4" fmla="*/ 51362 h 136113"/>
                <a:gd name="connsiteX5" fmla="*/ 8109 w 141636"/>
                <a:gd name="connsiteY5" fmla="*/ 9371 h 136113"/>
                <a:gd name="connsiteX6" fmla="*/ 50172 w 141636"/>
                <a:gd name="connsiteY6" fmla="*/ 8052 h 136113"/>
                <a:gd name="connsiteX7" fmla="*/ 132206 w 141636"/>
                <a:gd name="connsiteY7" fmla="*/ 84779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2206" y="84669"/>
                  </a:moveTo>
                  <a:cubicBezTo>
                    <a:pt x="144209" y="95881"/>
                    <a:pt x="144869" y="114678"/>
                    <a:pt x="133528" y="126660"/>
                  </a:cubicBez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1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4BCDD320-4690-C8C2-1C69-396045FCF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8894" y="383175"/>
            <a:ext cx="177800" cy="17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0EC2AB-E926-3905-9614-E6FBE2A4BBC7}"/>
              </a:ext>
            </a:extLst>
          </p:cNvPr>
          <p:cNvSpPr txBox="1"/>
          <p:nvPr/>
        </p:nvSpPr>
        <p:spPr>
          <a:xfrm>
            <a:off x="336769" y="4660098"/>
            <a:ext cx="63535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YouTube video o kodiranju: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https://mbit.io/lessons-heart-code-video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nline Media 6" descr="micro:bit kod kod kuće: kucajuće srce">
            <a:hlinkClick r:id="" action="ppaction://media"/>
            <a:extLst>
              <a:ext uri="{FF2B5EF4-FFF2-40B4-BE49-F238E27FC236}">
                <a16:creationId xmlns:a16="http://schemas.microsoft.com/office/drawing/2014/main" id="{016D6B42-9D5C-E7A7-D657-6DA782132D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608356" y="1179170"/>
            <a:ext cx="5706844" cy="322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animacija kodiranja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CD7EC0C-285C-4109-5C8A-32EBD0D8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139" y="403248"/>
            <a:ext cx="381563" cy="404007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5C2F07E-5D25-21F4-4DC6-0DA35ECE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00000">
            <a:off x="8161432" y="710326"/>
            <a:ext cx="422148" cy="402046"/>
          </a:xfrm>
          <a:prstGeom prst="rect">
            <a:avLst/>
          </a:prstGeom>
        </p:spPr>
      </p:pic>
      <p:pic>
        <p:nvPicPr>
          <p:cNvPr id="4" name="Content Placeholder 6" descr="Video izrade koda u MakeCode uređivaču.">
            <a:extLst>
              <a:ext uri="{FF2B5EF4-FFF2-40B4-BE49-F238E27FC236}">
                <a16:creationId xmlns:a16="http://schemas.microsoft.com/office/drawing/2014/main" id="{C3249A7D-D6F0-058E-B5C8-253B791EDF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690" y="1167260"/>
            <a:ext cx="6594874" cy="370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2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2A92D6"/>
                </a:solidFill>
              </a:rPr>
              <a:t>Procijeni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30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2A92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21A38A-EF20-8D95-C2A3-D6290ECB71B1}"/>
              </a:ext>
            </a:extLst>
          </p:cNvPr>
          <p:cNvSpPr txBox="1">
            <a:spLocks/>
          </p:cNvSpPr>
          <p:nvPr/>
        </p:nvSpPr>
        <p:spPr>
          <a:xfrm>
            <a:off x="425534" y="1324737"/>
            <a:ext cx="4868842" cy="274325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3FB6FE"/>
              </a:buClr>
              <a:buSzPct val="100000"/>
              <a:buNone/>
            </a:pPr>
            <a:r>
              <a:rPr lang="en-GB" sz="1800" dirty="0"/>
              <a:t>Preuzmi svoj kod na micro:bit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 xml:space="preserve">Radi li kako si očekivao/la? 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Koliko je projekt dobar?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 li imati i druge namjene?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a typeface="Calibri" panose="020F0502020204030204" pitchFamily="34" charset="0"/>
              </a:rPr>
              <a:t>Kako radi?</a:t>
            </a:r>
            <a:endParaRPr lang="en-GB" sz="18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endParaRPr lang="en-GB" sz="18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3125A2-0C38-ADD9-91D6-3D6ECF361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092633">
            <a:off x="5331720" y="246128"/>
            <a:ext cx="515680" cy="54601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A469B92-5986-1E2B-FB5B-697933BCE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7835011">
            <a:off x="8019804" y="4278228"/>
            <a:ext cx="652284" cy="65228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E03D74E-8E7B-9E83-BC76-D1B24B45C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6576" y="1030193"/>
            <a:ext cx="177800" cy="177800"/>
          </a:xfrm>
          <a:prstGeom prst="rect">
            <a:avLst/>
          </a:prstGeo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7FAE443E-04E2-8728-50CD-DB9C0A970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807197" y="1375681"/>
            <a:ext cx="3657315" cy="27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1744067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6C4BC1"/>
                </a:solidFill>
              </a:rPr>
              <a:t xml:space="preserve">Proširi     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920216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6C4B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B131759-9774-7648-E136-E035FABE2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45959">
            <a:off x="7664010" y="142523"/>
            <a:ext cx="1051069" cy="11527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322E4D-B75A-6D45-FB88-F3692A8F99F4}"/>
              </a:ext>
            </a:extLst>
          </p:cNvPr>
          <p:cNvSpPr txBox="1">
            <a:spLocks/>
          </p:cNvSpPr>
          <p:nvPr/>
        </p:nvSpPr>
        <p:spPr>
          <a:xfrm>
            <a:off x="908019" y="1448766"/>
            <a:ext cx="3663981" cy="327570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 xml:space="preserve">Promijeni vrijeme pauze – kakav učinak na animaciju imaju kraće i dulje pauze? 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>Izradi vlastite animacije pomoću bloka ‘show LEDs’.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>Napravi dulje sljedove s više slika.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F2E6B9D-7527-6DDE-1368-BEA91ACE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15139">
            <a:off x="546229" y="1518640"/>
            <a:ext cx="292100" cy="2921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8BFA18F-AC93-1BD3-B2C4-0349C0C77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29540">
            <a:off x="546698" y="3112433"/>
            <a:ext cx="292100" cy="2921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2EF4893-BCC8-AEDA-8752-9AF01CB3D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9722687">
            <a:off x="8258452" y="3817642"/>
            <a:ext cx="511517" cy="7672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6133DAE-A415-1E5D-60B9-1E315979A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7194">
            <a:off x="4945528" y="4640867"/>
            <a:ext cx="208450" cy="208450"/>
          </a:xfrm>
          <a:prstGeom prst="rect">
            <a:avLst/>
          </a:prstGeom>
        </p:spPr>
      </p:pic>
      <p:pic>
        <p:nvPicPr>
          <p:cNvPr id="7" name="Content Placeholder 9" descr="Kod: forever, show icon (patka), pause 700 ms, show LEDs (patka niže), pause 700 ms">
            <a:extLst>
              <a:ext uri="{FF2B5EF4-FFF2-40B4-BE49-F238E27FC236}">
                <a16:creationId xmlns:a16="http://schemas.microsoft.com/office/drawing/2014/main" id="{149F5ACA-ACB6-F8A1-BD5E-D710BAC90B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9839" y="294271"/>
            <a:ext cx="1789714" cy="4003081"/>
          </a:xfrm>
          <a:prstGeom prst="rect">
            <a:avLst/>
          </a:prstGeom>
        </p:spPr>
      </p:pic>
      <p:pic>
        <p:nvPicPr>
          <p:cNvPr id="8" name="Picture 7" descr="Dva prikaza LED zaslona: jedan s patkom, a drugi s patkom niže na zaslonu.">
            <a:extLst>
              <a:ext uri="{FF2B5EF4-FFF2-40B4-BE49-F238E27FC236}">
                <a16:creationId xmlns:a16="http://schemas.microsoft.com/office/drawing/2014/main" id="{D916DF89-3763-15AE-653F-D8C91EC23A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9058" y="2192406"/>
            <a:ext cx="2750654" cy="145649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F5306D5-669B-C0E9-48DA-D4042B086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29540">
            <a:off x="572007" y="4069465"/>
            <a:ext cx="2921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0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chemeClr val="tx1"/>
                </a:solidFill>
              </a:rPr>
              <a:t>Podijeli:</a:t>
            </a:r>
            <a:r>
              <a:rPr lang="en-GB" dirty="0">
                <a:solidFill>
                  <a:srgbClr val="7BCDC3"/>
                </a:solidFill>
              </a:rPr>
              <a:t xml:space="preserve">         </a:t>
            </a:r>
            <a:r>
              <a:rPr lang="en-GB" dirty="0">
                <a:solidFill>
                  <a:schemeClr val="tx1"/>
                </a:solidFill>
              </a:rPr>
              <a:t>ponovimo ciljeve učenja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7BCD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C878E6-BFB2-5213-F728-A40F40F32371}"/>
              </a:ext>
            </a:extLst>
          </p:cNvPr>
          <p:cNvSpPr txBox="1">
            <a:spLocks/>
          </p:cNvSpPr>
          <p:nvPr/>
        </p:nvSpPr>
        <p:spPr>
          <a:xfrm>
            <a:off x="367714" y="1117215"/>
            <a:ext cx="4470445" cy="1381626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Mogu izraditi micro:bit animaciju pomoću slijeda slika u petlji.</a:t>
            </a:r>
          </a:p>
          <a:p>
            <a:endParaRPr lang="en-GB" sz="1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41B08B-5F87-BDA0-5675-67053AB5ACBB}"/>
              </a:ext>
            </a:extLst>
          </p:cNvPr>
          <p:cNvSpPr txBox="1">
            <a:spLocks/>
          </p:cNvSpPr>
          <p:nvPr/>
        </p:nvSpPr>
        <p:spPr>
          <a:xfrm>
            <a:off x="367714" y="2690163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Symbol" pitchFamily="2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Mogu objasniti da su redoslijed i slijed uputa važni.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F4F329-F093-BC54-A209-F5EC0B539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447" y="3069847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63AC40D-1F5A-A3FA-7246-F741197E1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679" y="1212661"/>
            <a:ext cx="454285" cy="49824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B9B3FD5-B7F3-0035-BA01-DDC973AD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82460">
            <a:off x="7560427" y="357406"/>
            <a:ext cx="1384654" cy="1117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9CEE6-809E-F47E-9B82-EE257F8FA7C3}"/>
              </a:ext>
            </a:extLst>
          </p:cNvPr>
          <p:cNvSpPr txBox="1">
            <a:spLocks/>
          </p:cNvSpPr>
          <p:nvPr/>
        </p:nvSpPr>
        <p:spPr>
          <a:xfrm>
            <a:off x="378141" y="3900742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Symbol" pitchFamily="2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Mogu objasniti da petlje čine kod kraćim i lakšim za čitanje.</a:t>
            </a:r>
            <a:endParaRPr lang="en-GB" sz="18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23F4F5-21C6-985B-9B93-671856976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69451">
            <a:off x="575756" y="4262096"/>
            <a:ext cx="454285" cy="498248"/>
          </a:xfrm>
          <a:prstGeom prst="rect">
            <a:avLst/>
          </a:prstGeom>
        </p:spPr>
      </p:pic>
      <p:pic>
        <p:nvPicPr>
          <p:cNvPr id="5" name="Graphic 4" descr="Image of code:&#10;Forever&#10;Show icon - large heart&#10;Pause 500 ms&#10;Show icon - small heart&#10;Pause 500 ms  ">
            <a:extLst>
              <a:ext uri="{FF2B5EF4-FFF2-40B4-BE49-F238E27FC236}">
                <a16:creationId xmlns:a16="http://schemas.microsoft.com/office/drawing/2014/main" id="{96FA0AD7-48AE-511F-D07F-1BFF2ED7BC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58430" y="1191792"/>
            <a:ext cx="2544779" cy="344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1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7E87-19DC-35C4-C5EC-56D808DC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/>
            <a:r>
              <a:rPr lang="en-GB" dirty="0"/>
              <a:t>Sljedeći koraci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D8CB-9B0B-B2FE-8270-D7327593F9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25535" y="1349371"/>
            <a:ext cx="3870325" cy="2964914"/>
          </a:xfrm>
        </p:spPr>
        <p:txBody>
          <a:bodyPr wrap="square">
            <a:spAutoFit/>
          </a:bodyPr>
          <a:lstStyle/>
          <a:p>
            <a:r>
              <a:rPr lang="en-GB" sz="2000" dirty="0"/>
              <a:t>Danas smo koristili blok ‘</a:t>
            </a:r>
            <a:r>
              <a:rPr lang="en-GB" sz="2000" b="1" dirty="0"/>
              <a:t>forever</a:t>
            </a:r>
            <a:r>
              <a:rPr lang="en-GB" sz="2000" dirty="0"/>
              <a:t xml:space="preserve">’ </a:t>
            </a:r>
            <a:r>
              <a:rPr lang="en-GB" sz="2000" b="1" dirty="0"/>
              <a:t>(petlju)</a:t>
            </a:r>
            <a:r>
              <a:rPr lang="en-GB" sz="2000" dirty="0"/>
              <a:t xml:space="preserve"> i </a:t>
            </a:r>
            <a:r>
              <a:rPr lang="en-GB" sz="2000" b="1" dirty="0"/>
              <a:t>slijedove</a:t>
            </a:r>
            <a:r>
              <a:rPr lang="en-GB" sz="2000" dirty="0"/>
              <a:t xml:space="preserve"> uputa kako bismo napravili </a:t>
            </a:r>
            <a:r>
              <a:rPr lang="en-GB" sz="2000" b="1" dirty="0"/>
              <a:t>animacije</a:t>
            </a:r>
            <a:r>
              <a:rPr lang="en-GB" sz="2000" dirty="0"/>
              <a:t xml:space="preserve"> na LED zaslonu micro:bita, tj. na </a:t>
            </a:r>
            <a:r>
              <a:rPr lang="en-GB" sz="2000" b="1" dirty="0"/>
              <a:t>izlazu</a:t>
            </a:r>
            <a:r>
              <a:rPr lang="en-GB" sz="2000" dirty="0"/>
              <a:t>.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 xml:space="preserve">Sljedeći put koristit ćemo neke od </a:t>
            </a:r>
            <a:r>
              <a:rPr lang="en-GB" sz="2000" b="1" dirty="0"/>
              <a:t>ulaza</a:t>
            </a:r>
            <a:r>
              <a:rPr lang="en-GB" sz="2000" dirty="0"/>
              <a:t xml:space="preserve"> micro:bita kako bi se različite slike pojavljivale kad pritisnemo različite tipke.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1165D5A-05F4-C292-B9CC-E121A75C7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5047815" y="4249113"/>
            <a:ext cx="301504" cy="258432"/>
          </a:xfrm>
          <a:prstGeom prst="rect">
            <a:avLst/>
          </a:prstGeom>
        </p:spPr>
      </p:pic>
      <p:pic>
        <p:nvPicPr>
          <p:cNvPr id="14" name="Picture 26">
            <a:extLst>
              <a:ext uri="{FF2B5EF4-FFF2-40B4-BE49-F238E27FC236}">
                <a16:creationId xmlns:a16="http://schemas.microsoft.com/office/drawing/2014/main" id="{F485E33E-9A7B-7F3D-A386-1202F4F63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51704" y="221362"/>
            <a:ext cx="1191605" cy="794403"/>
          </a:xfrm>
          <a:prstGeom prst="rect">
            <a:avLst/>
          </a:prstGeom>
        </p:spPr>
      </p:pic>
      <p:pic>
        <p:nvPicPr>
          <p:cNvPr id="4" name="Picture 3" descr="micro:bit prikazuje smajlić">
            <a:extLst>
              <a:ext uri="{FF2B5EF4-FFF2-40B4-BE49-F238E27FC236}">
                <a16:creationId xmlns:a16="http://schemas.microsoft.com/office/drawing/2014/main" id="{E80299D5-EF86-F1BC-5300-47A99BC9D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446" y="610230"/>
            <a:ext cx="2302526" cy="1847850"/>
          </a:xfrm>
          <a:prstGeom prst="rect">
            <a:avLst/>
          </a:prstGeom>
        </p:spPr>
      </p:pic>
      <p:pic>
        <p:nvPicPr>
          <p:cNvPr id="5" name="Picture 4" descr="micro:bit prikazuje tužno lice">
            <a:extLst>
              <a:ext uri="{FF2B5EF4-FFF2-40B4-BE49-F238E27FC236}">
                <a16:creationId xmlns:a16="http://schemas.microsoft.com/office/drawing/2014/main" id="{928C4F04-A1F2-3C43-ACD5-F682624D4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446" y="2794466"/>
            <a:ext cx="2302526" cy="1847850"/>
          </a:xfrm>
          <a:prstGeom prst="rect">
            <a:avLst/>
          </a:prstGeom>
        </p:spPr>
      </p:pic>
      <p:pic>
        <p:nvPicPr>
          <p:cNvPr id="6" name="Graphic 5" descr="Prst koji pokazuje udesno">
            <a:extLst>
              <a:ext uri="{FF2B5EF4-FFF2-40B4-BE49-F238E27FC236}">
                <a16:creationId xmlns:a16="http://schemas.microsoft.com/office/drawing/2014/main" id="{CE66F928-5ABD-2012-6E25-B0B6909942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29152" y="1015530"/>
            <a:ext cx="1333504" cy="1333504"/>
          </a:xfrm>
          <a:prstGeom prst="rect">
            <a:avLst/>
          </a:prstGeom>
        </p:spPr>
      </p:pic>
      <p:pic>
        <p:nvPicPr>
          <p:cNvPr id="8" name="Graphic 7" descr="Prst koji pokazuje udesno">
            <a:extLst>
              <a:ext uri="{FF2B5EF4-FFF2-40B4-BE49-F238E27FC236}">
                <a16:creationId xmlns:a16="http://schemas.microsoft.com/office/drawing/2014/main" id="{1CBD125F-9C99-F3B9-6A89-B4E5983AA8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7550814" y="2890453"/>
            <a:ext cx="1333504" cy="133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2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">
            <a:extLst>
              <a:ext uri="{FF2B5EF4-FFF2-40B4-BE49-F238E27FC236}">
                <a16:creationId xmlns:a16="http://schemas.microsoft.com/office/drawing/2014/main" id="{A6576971-27D3-2E83-FB51-9968853DBEC9}"/>
              </a:ext>
            </a:extLst>
          </p:cNvPr>
          <p:cNvSpPr txBox="1">
            <a:spLocks/>
          </p:cNvSpPr>
          <p:nvPr/>
        </p:nvSpPr>
        <p:spPr>
          <a:xfrm>
            <a:off x="701328" y="4051111"/>
            <a:ext cx="7871639" cy="7086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 xml:space="preserve">Ovaj sadržaj objavljuje </a:t>
            </a:r>
            <a:r>
              <a:rPr lang="en-GB" dirty="0" err="1">
                <a:solidFill>
                  <a:srgbClr val="000000"/>
                </a:solidFill>
                <a:ea typeface="Calibri" panose="020F0502020204030204" pitchFamily="34" charset="0"/>
              </a:rPr>
              <a:t>Micro:bit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 xml:space="preserve"> Educational Foundation pod licencom </a:t>
            </a:r>
            <a:b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en-GB" u="sng" dirty="0">
                <a:solidFill>
                  <a:srgbClr val="000000"/>
                </a:solidFill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 (Imenovanje-Dijeli pod istim uvjetima)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/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1E3B7-4797-9827-995D-A3FBACE31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85" y="3012206"/>
            <a:ext cx="5019621" cy="78098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dirty="0"/>
              <a:t xml:space="preserve">Posjeti </a:t>
            </a:r>
            <a:r>
              <a:rPr lang="en-GB" sz="2400" dirty="0">
                <a:solidFill>
                  <a:srgbClr val="00A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microbit.org/teach</a:t>
            </a:r>
            <a:r>
              <a:rPr lang="en-GB" sz="2400" dirty="0">
                <a:solidFill>
                  <a:srgbClr val="00A000"/>
                </a:solidFill>
              </a:rPr>
              <a:t xml:space="preserve"> </a:t>
            </a:r>
            <a:r>
              <a:rPr lang="en-GB" sz="2400" b="0" dirty="0"/>
              <a:t>za više lekcija, projekata, tečajeva i pomoć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9DB16B-C0C0-F95E-F95E-D32AAACA6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87540" y="2135306"/>
            <a:ext cx="1175509" cy="7260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13E4D5-F906-3AFC-569D-97006BD35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589501">
            <a:off x="7785632" y="1427237"/>
            <a:ext cx="713099" cy="6180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642FD1-E430-9AD5-E723-6D656393C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2967" y="233350"/>
            <a:ext cx="190748" cy="52985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FADD1BE-DDB6-4B80-7464-AB048E4F9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91768">
            <a:off x="7349223" y="771976"/>
            <a:ext cx="533936" cy="46274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FC5B1F1-B395-199C-4433-4A992110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623016">
            <a:off x="6595498" y="2166548"/>
            <a:ext cx="1123640" cy="86680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DC258A1-2B1F-BE7D-B62D-FBC31BB2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6648" y="1584448"/>
            <a:ext cx="937937" cy="98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1671</TotalTime>
  <Words>995</Words>
  <Application>Microsoft Office PowerPoint</Application>
  <PresentationFormat>On-screen Show (16:9)</PresentationFormat>
  <Paragraphs>77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Symbol</vt:lpstr>
      <vt:lpstr>Wingdings</vt:lpstr>
      <vt:lpstr>Office Theme</vt:lpstr>
      <vt:lpstr>Lesson 2 Beating heart</vt:lpstr>
      <vt:lpstr>Recap: what did we discover about the micro:bit?</vt:lpstr>
      <vt:lpstr>Think:     learning objectives</vt:lpstr>
      <vt:lpstr>  Think:      beating heart introduction video </vt:lpstr>
      <vt:lpstr>Create:    examine the code</vt:lpstr>
      <vt:lpstr>Create:    build the code</vt:lpstr>
      <vt:lpstr>Create:    coding video</vt:lpstr>
      <vt:lpstr>Create:    coding animation</vt:lpstr>
      <vt:lpstr>Evaluate</vt:lpstr>
      <vt:lpstr>Extend     </vt:lpstr>
      <vt:lpstr>Share:     revisit the learning objectives</vt:lpstr>
      <vt:lpstr>Next steps</vt:lpstr>
      <vt:lpstr>Visit microbit.org/teach for more lessons, projects, courses and help</vt:lpstr>
    </vt:vector>
  </TitlesOfParts>
  <Manager/>
  <Company>Micro:bit Educational Foundation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Name badge</dc:title>
  <dc:subject/>
  <dc:creator>Micro:bit Educational Foundation</dc:creator>
  <cp:keywords/>
  <dc:description>Updated 24 Apr 24</dc:description>
  <cp:lastModifiedBy>PC</cp:lastModifiedBy>
  <cp:revision>188</cp:revision>
  <dcterms:created xsi:type="dcterms:W3CDTF">2023-03-14T10:37:03Z</dcterms:created>
  <dcterms:modified xsi:type="dcterms:W3CDTF">2026-11-02T16:52:26Z</dcterms:modified>
  <cp:category/>
</cp:coreProperties>
</file>