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270" r:id="rId2"/>
    <p:sldId id="258" r:id="rId3"/>
    <p:sldId id="267" r:id="rId4"/>
    <p:sldId id="274" r:id="rId5"/>
    <p:sldId id="276" r:id="rId6"/>
    <p:sldId id="285" r:id="rId7"/>
    <p:sldId id="275" r:id="rId8"/>
    <p:sldId id="277" r:id="rId9"/>
    <p:sldId id="284" r:id="rId10"/>
    <p:sldId id="287" r:id="rId11"/>
    <p:sldId id="279" r:id="rId12"/>
    <p:sldId id="286" r:id="rId13"/>
    <p:sldId id="281" r:id="rId14"/>
    <p:sldId id="282" r:id="rId15"/>
    <p:sldId id="283" r:id="rId16"/>
    <p:sldId id="266" r:id="rId1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5" userDrawn="1">
          <p15:clr>
            <a:srgbClr val="A4A3A4"/>
          </p15:clr>
        </p15:guide>
        <p15:guide id="2" pos="226" userDrawn="1">
          <p15:clr>
            <a:srgbClr val="A4A3A4"/>
          </p15:clr>
        </p15:guide>
        <p15:guide id="3" orient="horz" pos="577" userDrawn="1">
          <p15:clr>
            <a:srgbClr val="A4A3A4"/>
          </p15:clr>
        </p15:guide>
        <p15:guide id="4" pos="55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92D6"/>
    <a:srgbClr val="00A000"/>
    <a:srgbClr val="CD0365"/>
    <a:srgbClr val="E7645C"/>
    <a:srgbClr val="3FB6FE"/>
    <a:srgbClr val="7BCDC3"/>
    <a:srgbClr val="6C4BC1"/>
    <a:srgbClr val="00C802"/>
    <a:srgbClr val="000000"/>
    <a:srgbClr val="CE03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86196"/>
  </p:normalViewPr>
  <p:slideViewPr>
    <p:cSldViewPr snapToGrid="0">
      <p:cViewPr varScale="1">
        <p:scale>
          <a:sx n="128" d="100"/>
          <a:sy n="128" d="100"/>
        </p:scale>
        <p:origin x="732" y="126"/>
      </p:cViewPr>
      <p:guideLst>
        <p:guide orient="horz" pos="2935"/>
        <p:guide pos="226"/>
        <p:guide orient="horz" pos="577"/>
        <p:guide pos="5534"/>
      </p:guideLst>
    </p:cSldViewPr>
  </p:slideViewPr>
  <p:outlineViewPr>
    <p:cViewPr>
      <p:scale>
        <a:sx n="33" d="100"/>
        <a:sy n="33" d="100"/>
      </p:scale>
      <p:origin x="0" y="-6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24ED936-2CAA-5747-8503-5C7862767742}" type="datetimeFigureOut">
              <a:rPr lang="en-GB" smtClean="0"/>
              <a:pPr/>
              <a:t>02/11/2026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9091831F-4EB0-A94A-A132-4C9A8B82ADF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3534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429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6858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287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3716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bit.io/lessons-name-code-video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5168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Računala nisu samo prijenosna i stolna računala, ona su svuda oko nas: u mobitelima, igraćim konzolama, televizorima, pa čak i u automobilima.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559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sz="9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LED-ice</a:t>
            </a: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su svjetleće diode, lampice na prednjoj strani micro:bita.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Informacije koje izlaze iz računala zovu se </a:t>
            </a:r>
            <a:r>
              <a:rPr lang="en-GB" sz="9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izlaz</a:t>
            </a: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151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8570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Danas ćemo programirati naše micro:bite da prikazuju naša imena. Imena će se pomicati preko LED lampica na prednjoj strani micro:bita. Izradit ćemo algoritam – upute u kodu, jeziku koji micro:bit razumije.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93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7110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Ako je ovo prva lekcija s micro:bitom, upoznajte učenike s dijelovima MakeCode uređivača.</a:t>
            </a:r>
            <a:b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GB" sz="9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MakeCode</a:t>
            </a: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blokovski uređivač radi vrlo slično kao Scratch.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9876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Možete otvoriti poveznicu na gotov kod u uređivaču.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Pokažite kako se mijenja ime u bloku ‘prikaži tekst’ i kako se promjena vidi u simulatoru.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0099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Možete otvoriti poveznicu na novi MakeCode projekt i pokazati kako se kod gradi, ili upotrijebiti slajd 10 za YouTube video o kodiranju, odnosno slajd 11 za animirani GIF izrade koda ako je YouTube blokiran u vašoj školi.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974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Po želji podijelite ovaj YouTube video o kodiranju s učenicima: </a:t>
            </a:r>
            <a:r>
              <a:rPr lang="en-GB" sz="18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hlinkClick r:id="rId3"/>
              </a:rPr>
              <a:t>https://mbit.io/lessons-name-code-video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en-GB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926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Animirani GIF izrade koda koji možete podijeliti s učenicima ako je YouTube blokiran u vašoj školi.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9940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Po želji možete podijeliti ovaj online tutorial korak po korak s učenicima da ga samostalno prate.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9600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Učenici prenose kod na svoj micro:bit i testiraju ga.</a:t>
            </a:r>
          </a:p>
          <a:p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Ako imate kućišta za baterije, potaknite učenike da isključe micro:bite iz računala i spoje baterije. Kod ostaje na micro:bitu i i dalje radi</a:t>
            </a:r>
            <a:r>
              <a:rPr lang="en-GB" sz="3200" dirty="0">
                <a:effectLst/>
              </a:rPr>
              <a:t> </a:t>
            </a:r>
            <a:endParaRPr lang="en-GB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Radi li kako si očekivao/la?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685800" algn="l"/>
              </a:tabLst>
            </a:pP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Ako ne, trebaš li popraviti pogrešku u kodu i ponovno ga preuzeti?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Koliko je projekt dobar?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685800" algn="l"/>
              </a:tabLst>
            </a:pP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Možeš li se sjetiti nekoga kome bi se ovaj projekt svidio i bio koristan ili zabavan?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685800" algn="l"/>
              </a:tabLst>
            </a:pP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 bi ga mogao/la poboljšati?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Može li imati i druge namjene?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 radi?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685800" algn="l"/>
              </a:tabLst>
            </a:pP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Potaknite učenike da razmisle kako radi dok ga drže u rukama.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2519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Ako učenici ranije završe, mogu preraditi svoj kod i istražiti različite načine korištenja LED zaslona.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544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Pitajte: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Kako ste rekli svojem micro:bitu što da radi? (npr. koristili smo </a:t>
            </a:r>
            <a:r>
              <a:rPr lang="en-GB" sz="9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MakeCode</a:t>
            </a: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blokove za izradu algoritma, odnosno uputa u kodu koje micro:bit razumije)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Koji ste kod koristili? (petlje ‘zauvijek’, ‘prikaži tekst’, eventualno blokove ‘prikaži ikonu’)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Koje ste dijelove micro:bita koristili? (LED zaslon)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Jeste li mijenjali kod? (Upisao/la sam svoje ime, dodao/la sam još riječi i slika da kažem više o sebi.)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9548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1149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9">
            <a:extLst>
              <a:ext uri="{FF2B5EF4-FFF2-40B4-BE49-F238E27FC236}">
                <a16:creationId xmlns:a16="http://schemas.microsoft.com/office/drawing/2014/main" id="{CA74D6D6-39CE-742B-6D4C-33E566EF85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0109" y="897013"/>
            <a:ext cx="2720606" cy="445616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AB0DE2E-6079-1441-7D04-CBCCBD273E09}"/>
              </a:ext>
            </a:extLst>
          </p:cNvPr>
          <p:cNvSpPr txBox="1"/>
          <p:nvPr userDrawn="1"/>
        </p:nvSpPr>
        <p:spPr>
          <a:xfrm>
            <a:off x="732370" y="1507510"/>
            <a:ext cx="366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000" b="0" i="0" kern="1200" dirty="0">
                <a:solidFill>
                  <a:srgbClr val="00A000"/>
                </a:solidFill>
                <a:latin typeface="Arial" panose="020B0604020202020204" pitchFamily="34" charset="0"/>
                <a:ea typeface="+mn-ea"/>
                <a:cs typeface="+mn-cs"/>
              </a:rPr>
              <a:t>Prve lekcije s </a:t>
            </a:r>
            <a:r>
              <a:rPr lang="en-GB" sz="2000" b="0" i="0" kern="1200" dirty="0" err="1">
                <a:solidFill>
                  <a:srgbClr val="00A000"/>
                </a:solidFill>
                <a:latin typeface="Arial" panose="020B0604020202020204" pitchFamily="34" charset="0"/>
                <a:ea typeface="+mn-ea"/>
                <a:cs typeface="+mn-cs"/>
              </a:rPr>
              <a:t>MakeCodeom</a:t>
            </a:r>
            <a:r>
              <a:rPr lang="en-GB" sz="2000" b="0" i="0" kern="1200" dirty="0">
                <a:solidFill>
                  <a:srgbClr val="00A000"/>
                </a:solidFill>
                <a:latin typeface="Arial" panose="020B0604020202020204" pitchFamily="34" charset="0"/>
                <a:ea typeface="+mn-ea"/>
                <a:cs typeface="+mn-cs"/>
              </a:rPr>
              <a:t> i </a:t>
            </a:r>
            <a:r>
              <a:rPr lang="en-GB" sz="2000" b="0" i="0" kern="1200" dirty="0" err="1">
                <a:solidFill>
                  <a:srgbClr val="00A000"/>
                </a:solidFill>
                <a:latin typeface="Arial" panose="020B0604020202020204" pitchFamily="34" charset="0"/>
                <a:ea typeface="+mn-ea"/>
                <a:cs typeface="+mn-cs"/>
              </a:rPr>
              <a:t>micro:bitom</a:t>
            </a:r>
            <a:endParaRPr lang="en-GB" sz="2000" b="0" i="0" kern="1200" dirty="0">
              <a:solidFill>
                <a:srgbClr val="00A000"/>
              </a:solidFill>
              <a:latin typeface="Arial" panose="020B0604020202020204" pitchFamily="34" charset="0"/>
              <a:ea typeface="+mn-ea"/>
              <a:cs typeface="+mn-cs"/>
            </a:endParaRPr>
          </a:p>
          <a:p>
            <a:endParaRPr lang="en-US" dirty="0">
              <a:solidFill>
                <a:srgbClr val="00C80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19185" y="2344694"/>
            <a:ext cx="5019621" cy="1218795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400">
                <a:solidFill>
                  <a:srgbClr val="000000"/>
                </a:solidFill>
              </a:defRPr>
            </a:lvl1pPr>
          </a:lstStyle>
          <a:p>
            <a:r>
              <a:rPr lang="en-GB" dirty="0"/>
              <a:t>Click to edit Lesson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30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FED73E-0167-86BC-76AB-525A021F4D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-190499"/>
            <a:ext cx="9143998" cy="5333999"/>
          </a:xfrm>
          <a:prstGeom prst="rect">
            <a:avLst/>
          </a:prstGeom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0D9C7407-B083-E1DD-02C9-633979839614}"/>
              </a:ext>
            </a:extLst>
          </p:cNvPr>
          <p:cNvSpPr/>
          <p:nvPr userDrawn="1"/>
        </p:nvSpPr>
        <p:spPr>
          <a:xfrm>
            <a:off x="4078224" y="713232"/>
            <a:ext cx="1069848" cy="987552"/>
          </a:xfrm>
          <a:custGeom>
            <a:avLst/>
            <a:gdLst>
              <a:gd name="connsiteX0" fmla="*/ 228600 w 1069848"/>
              <a:gd name="connsiteY0" fmla="*/ 36576 h 987552"/>
              <a:gd name="connsiteX1" fmla="*/ 0 w 1069848"/>
              <a:gd name="connsiteY1" fmla="*/ 658368 h 987552"/>
              <a:gd name="connsiteX2" fmla="*/ 109728 w 1069848"/>
              <a:gd name="connsiteY2" fmla="*/ 859536 h 987552"/>
              <a:gd name="connsiteX3" fmla="*/ 356616 w 1069848"/>
              <a:gd name="connsiteY3" fmla="*/ 877824 h 987552"/>
              <a:gd name="connsiteX4" fmla="*/ 640080 w 1069848"/>
              <a:gd name="connsiteY4" fmla="*/ 987552 h 987552"/>
              <a:gd name="connsiteX5" fmla="*/ 1014984 w 1069848"/>
              <a:gd name="connsiteY5" fmla="*/ 969264 h 987552"/>
              <a:gd name="connsiteX6" fmla="*/ 1042416 w 1069848"/>
              <a:gd name="connsiteY6" fmla="*/ 722376 h 987552"/>
              <a:gd name="connsiteX7" fmla="*/ 1069848 w 1069848"/>
              <a:gd name="connsiteY7" fmla="*/ 246888 h 987552"/>
              <a:gd name="connsiteX8" fmla="*/ 850392 w 1069848"/>
              <a:gd name="connsiteY8" fmla="*/ 0 h 987552"/>
              <a:gd name="connsiteX9" fmla="*/ 228600 w 1069848"/>
              <a:gd name="connsiteY9" fmla="*/ 36576 h 987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9848" h="987552">
                <a:moveTo>
                  <a:pt x="228600" y="36576"/>
                </a:moveTo>
                <a:lnTo>
                  <a:pt x="0" y="658368"/>
                </a:lnTo>
                <a:lnTo>
                  <a:pt x="109728" y="859536"/>
                </a:lnTo>
                <a:lnTo>
                  <a:pt x="356616" y="877824"/>
                </a:lnTo>
                <a:lnTo>
                  <a:pt x="640080" y="987552"/>
                </a:lnTo>
                <a:lnTo>
                  <a:pt x="1014984" y="969264"/>
                </a:lnTo>
                <a:lnTo>
                  <a:pt x="1042416" y="722376"/>
                </a:lnTo>
                <a:lnTo>
                  <a:pt x="1069848" y="246888"/>
                </a:lnTo>
                <a:lnTo>
                  <a:pt x="850392" y="0"/>
                </a:lnTo>
                <a:lnTo>
                  <a:pt x="228600" y="36576"/>
                </a:lnTo>
                <a:close/>
              </a:path>
            </a:pathLst>
          </a:custGeom>
          <a:solidFill>
            <a:srgbClr val="00C8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black, darkness, black and white&#10;&#10;Description automatically generated">
            <a:extLst>
              <a:ext uri="{FF2B5EF4-FFF2-40B4-BE49-F238E27FC236}">
                <a16:creationId xmlns:a16="http://schemas.microsoft.com/office/drawing/2014/main" id="{68087F39-7CDA-9F46-E5A8-0C76F1518E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46248" y="540140"/>
            <a:ext cx="1143000" cy="1143000"/>
          </a:xfrm>
          <a:prstGeom prst="rect">
            <a:avLst/>
          </a:prstGeom>
        </p:spPr>
      </p:pic>
      <p:pic>
        <p:nvPicPr>
          <p:cNvPr id="9" name="Picture 8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21DC12E8-204E-F4E8-7FC1-FCD1CE4F85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51352" y="1080172"/>
            <a:ext cx="521768" cy="47433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61ABD73-16C4-FA58-8483-B41A7EB0BE0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7581" y="897013"/>
            <a:ext cx="2720606" cy="445616"/>
          </a:xfrm>
          <a:prstGeom prst="rect">
            <a:avLst/>
          </a:prstGeom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5F77100A-86A2-4447-B25A-CF248D74DA30}"/>
              </a:ext>
            </a:extLst>
          </p:cNvPr>
          <p:cNvSpPr/>
          <p:nvPr userDrawn="1"/>
        </p:nvSpPr>
        <p:spPr>
          <a:xfrm>
            <a:off x="301752" y="3374136"/>
            <a:ext cx="1380744" cy="1435608"/>
          </a:xfrm>
          <a:custGeom>
            <a:avLst/>
            <a:gdLst>
              <a:gd name="connsiteX0" fmla="*/ 365760 w 1380744"/>
              <a:gd name="connsiteY0" fmla="*/ 219456 h 1435608"/>
              <a:gd name="connsiteX1" fmla="*/ 411480 w 1380744"/>
              <a:gd name="connsiteY1" fmla="*/ 192024 h 1435608"/>
              <a:gd name="connsiteX2" fmla="*/ 722376 w 1380744"/>
              <a:gd name="connsiteY2" fmla="*/ 0 h 1435608"/>
              <a:gd name="connsiteX3" fmla="*/ 1097280 w 1380744"/>
              <a:gd name="connsiteY3" fmla="*/ 82296 h 1435608"/>
              <a:gd name="connsiteX4" fmla="*/ 1335024 w 1380744"/>
              <a:gd name="connsiteY4" fmla="*/ 292608 h 1435608"/>
              <a:gd name="connsiteX5" fmla="*/ 1380744 w 1380744"/>
              <a:gd name="connsiteY5" fmla="*/ 630936 h 1435608"/>
              <a:gd name="connsiteX6" fmla="*/ 1298448 w 1380744"/>
              <a:gd name="connsiteY6" fmla="*/ 950976 h 1435608"/>
              <a:gd name="connsiteX7" fmla="*/ 1115568 w 1380744"/>
              <a:gd name="connsiteY7" fmla="*/ 1207008 h 1435608"/>
              <a:gd name="connsiteX8" fmla="*/ 685800 w 1380744"/>
              <a:gd name="connsiteY8" fmla="*/ 1426464 h 1435608"/>
              <a:gd name="connsiteX9" fmla="*/ 265176 w 1380744"/>
              <a:gd name="connsiteY9" fmla="*/ 1435608 h 1435608"/>
              <a:gd name="connsiteX10" fmla="*/ 0 w 1380744"/>
              <a:gd name="connsiteY10" fmla="*/ 1307592 h 1435608"/>
              <a:gd name="connsiteX11" fmla="*/ 18288 w 1380744"/>
              <a:gd name="connsiteY11" fmla="*/ 804672 h 1435608"/>
              <a:gd name="connsiteX12" fmla="*/ 365760 w 1380744"/>
              <a:gd name="connsiteY12" fmla="*/ 219456 h 1435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80744" h="1435608">
                <a:moveTo>
                  <a:pt x="365760" y="219456"/>
                </a:moveTo>
                <a:lnTo>
                  <a:pt x="411480" y="192024"/>
                </a:lnTo>
                <a:lnTo>
                  <a:pt x="722376" y="0"/>
                </a:lnTo>
                <a:lnTo>
                  <a:pt x="1097280" y="82296"/>
                </a:lnTo>
                <a:lnTo>
                  <a:pt x="1335024" y="292608"/>
                </a:lnTo>
                <a:lnTo>
                  <a:pt x="1380744" y="630936"/>
                </a:lnTo>
                <a:lnTo>
                  <a:pt x="1298448" y="950976"/>
                </a:lnTo>
                <a:lnTo>
                  <a:pt x="1115568" y="1207008"/>
                </a:lnTo>
                <a:lnTo>
                  <a:pt x="685800" y="1426464"/>
                </a:lnTo>
                <a:lnTo>
                  <a:pt x="265176" y="1435608"/>
                </a:lnTo>
                <a:lnTo>
                  <a:pt x="0" y="1307592"/>
                </a:lnTo>
                <a:lnTo>
                  <a:pt x="18288" y="804672"/>
                </a:lnTo>
                <a:lnTo>
                  <a:pt x="365760" y="219456"/>
                </a:lnTo>
                <a:close/>
              </a:path>
            </a:pathLst>
          </a:custGeom>
          <a:solidFill>
            <a:srgbClr val="00C8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black and white image of a bird&#10;&#10;Description automatically generated with low confidence">
            <a:extLst>
              <a:ext uri="{FF2B5EF4-FFF2-40B4-BE49-F238E27FC236}">
                <a16:creationId xmlns:a16="http://schemas.microsoft.com/office/drawing/2014/main" id="{3D786174-A8C3-4389-DE85-62A48775A5B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45036" y="3539017"/>
            <a:ext cx="1282700" cy="1130300"/>
          </a:xfrm>
          <a:prstGeom prst="rect">
            <a:avLst/>
          </a:prstGeom>
        </p:spPr>
      </p:pic>
      <p:pic>
        <p:nvPicPr>
          <p:cNvPr id="13" name="Picture 12" descr="A picture containing black, darkness, black and white&#10;&#10;Description automatically generated">
            <a:extLst>
              <a:ext uri="{FF2B5EF4-FFF2-40B4-BE49-F238E27FC236}">
                <a16:creationId xmlns:a16="http://schemas.microsoft.com/office/drawing/2014/main" id="{1EF8D2CE-A49A-DCF3-A065-D0B8B894925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2859" y="4527005"/>
            <a:ext cx="482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788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69959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09293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4970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3703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41012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D99FC9EB-1597-3ACA-1037-BAC59508C6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535" y="190998"/>
            <a:ext cx="4007764" cy="794403"/>
          </a:xfrm>
        </p:spPr>
        <p:txBody>
          <a:bodyPr wrap="none" lIns="0" tIns="180000" rIns="0" bIns="180000">
            <a:spAutoFit/>
          </a:bodyPr>
          <a:lstStyle>
            <a:lvl1pPr marL="179388" indent="-134938">
              <a:tabLst/>
              <a:defRPr lang="en-US" sz="2800" b="1" i="0" kern="1200" dirty="0">
                <a:solidFill>
                  <a:srgbClr val="000000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180000" lv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dirty="0"/>
              <a:t>Click to edit slide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448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C22D24B5-F34A-D34D-8D5A-0ACCE9A2D434}" type="datetimeFigureOut">
              <a:rPr lang="en-GB" smtClean="0"/>
              <a:pPr/>
              <a:t>02/11/2026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82A9FFA3-44FD-EE4B-B909-2843D831AAA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2951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6" r:id="rId3"/>
    <p:sldLayoutId id="2147483680" r:id="rId4"/>
    <p:sldLayoutId id="2147483674" r:id="rId5"/>
    <p:sldLayoutId id="2147483678" r:id="rId6"/>
    <p:sldLayoutId id="2147483679" r:id="rId7"/>
    <p:sldLayoutId id="2147483676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17" Type="http://schemas.openxmlformats.org/officeDocument/2006/relationships/image" Target="../media/image24.jp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3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gif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0.sv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FfVinxVyzYo?feature=oembed" TargetMode="External"/><Relationship Id="rId6" Type="http://schemas.openxmlformats.org/officeDocument/2006/relationships/image" Target="../media/image39.png"/><Relationship Id="rId11" Type="http://schemas.openxmlformats.org/officeDocument/2006/relationships/image" Target="../media/image43.jpeg"/><Relationship Id="rId5" Type="http://schemas.openxmlformats.org/officeDocument/2006/relationships/image" Target="../media/image38.svg"/><Relationship Id="rId10" Type="http://schemas.openxmlformats.org/officeDocument/2006/relationships/hyperlink" Target="https://www.youtube.com/watch?v=FfVinxVyzYo" TargetMode="External"/><Relationship Id="rId4" Type="http://schemas.openxmlformats.org/officeDocument/2006/relationships/image" Target="../media/image37.png"/><Relationship Id="rId9" Type="http://schemas.openxmlformats.org/officeDocument/2006/relationships/image" Target="../media/image4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sv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svg"/><Relationship Id="rId4" Type="http://schemas.openxmlformats.org/officeDocument/2006/relationships/image" Target="../media/image45.svg"/><Relationship Id="rId9" Type="http://schemas.openxmlformats.org/officeDocument/2006/relationships/image" Target="../media/image5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40.sv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eaVO66LRaF0?feature=oembed" TargetMode="External"/><Relationship Id="rId6" Type="http://schemas.openxmlformats.org/officeDocument/2006/relationships/image" Target="../media/image39.png"/><Relationship Id="rId11" Type="http://schemas.openxmlformats.org/officeDocument/2006/relationships/image" Target="../media/image54.jpeg"/><Relationship Id="rId5" Type="http://schemas.openxmlformats.org/officeDocument/2006/relationships/image" Target="../media/image38.svg"/><Relationship Id="rId10" Type="http://schemas.openxmlformats.org/officeDocument/2006/relationships/hyperlink" Target="https://youtu.be/teC0wzWF4tI" TargetMode="External"/><Relationship Id="rId4" Type="http://schemas.openxmlformats.org/officeDocument/2006/relationships/image" Target="../media/image37.png"/><Relationship Id="rId9" Type="http://schemas.openxmlformats.org/officeDocument/2006/relationships/image" Target="../media/image4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10" Type="http://schemas.openxmlformats.org/officeDocument/2006/relationships/image" Target="../media/image63.svg"/><Relationship Id="rId4" Type="http://schemas.openxmlformats.org/officeDocument/2006/relationships/image" Target="../media/image57.svg"/><Relationship Id="rId9" Type="http://schemas.openxmlformats.org/officeDocument/2006/relationships/image" Target="../media/image6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hyperlink" Target="https://makecode.microbit.org/" TargetMode="External"/><Relationship Id="rId7" Type="http://schemas.openxmlformats.org/officeDocument/2006/relationships/image" Target="../media/image61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0.png"/><Relationship Id="rId11" Type="http://schemas.openxmlformats.org/officeDocument/2006/relationships/image" Target="../media/image65.svg"/><Relationship Id="rId5" Type="http://schemas.openxmlformats.org/officeDocument/2006/relationships/image" Target="../media/image57.svg"/><Relationship Id="rId10" Type="http://schemas.openxmlformats.org/officeDocument/2006/relationships/image" Target="../media/image64.png"/><Relationship Id="rId4" Type="http://schemas.openxmlformats.org/officeDocument/2006/relationships/image" Target="../media/image56.png"/><Relationship Id="rId9" Type="http://schemas.openxmlformats.org/officeDocument/2006/relationships/image" Target="../media/image6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7JNEF01WR4w?feature=oembed" TargetMode="External"/><Relationship Id="rId6" Type="http://schemas.openxmlformats.org/officeDocument/2006/relationships/image" Target="../media/image68.jpeg"/><Relationship Id="rId5" Type="http://schemas.openxmlformats.org/officeDocument/2006/relationships/image" Target="../media/image67.svg"/><Relationship Id="rId4" Type="http://schemas.openxmlformats.org/officeDocument/2006/relationships/image" Target="../media/image6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2.svg"/><Relationship Id="rId5" Type="http://schemas.openxmlformats.org/officeDocument/2006/relationships/image" Target="../media/image71.png"/><Relationship Id="rId4" Type="http://schemas.openxmlformats.org/officeDocument/2006/relationships/image" Target="../media/image70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hyperlink" Target="https://mbit.io/tutorial-name-badge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2.svg"/><Relationship Id="rId5" Type="http://schemas.openxmlformats.org/officeDocument/2006/relationships/image" Target="../media/image71.png"/><Relationship Id="rId4" Type="http://schemas.openxmlformats.org/officeDocument/2006/relationships/image" Target="../media/image70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jpeg"/><Relationship Id="rId7" Type="http://schemas.openxmlformats.org/officeDocument/2006/relationships/image" Target="../media/image79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8.png"/><Relationship Id="rId5" Type="http://schemas.openxmlformats.org/officeDocument/2006/relationships/image" Target="../media/image77.svg"/><Relationship Id="rId4" Type="http://schemas.openxmlformats.org/officeDocument/2006/relationships/image" Target="../media/image76.png"/><Relationship Id="rId9" Type="http://schemas.openxmlformats.org/officeDocument/2006/relationships/image" Target="../media/image81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svg"/><Relationship Id="rId9" Type="http://schemas.openxmlformats.org/officeDocument/2006/relationships/image" Target="../media/image88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svg"/><Relationship Id="rId3" Type="http://schemas.openxmlformats.org/officeDocument/2006/relationships/image" Target="../media/image56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9.svg"/><Relationship Id="rId11" Type="http://schemas.openxmlformats.org/officeDocument/2006/relationships/image" Target="../media/image47.svg"/><Relationship Id="rId5" Type="http://schemas.openxmlformats.org/officeDocument/2006/relationships/image" Target="../media/image44.png"/><Relationship Id="rId10" Type="http://schemas.openxmlformats.org/officeDocument/2006/relationships/image" Target="../media/image92.svg"/><Relationship Id="rId4" Type="http://schemas.openxmlformats.org/officeDocument/2006/relationships/image" Target="../media/image57.svg"/><Relationship Id="rId9" Type="http://schemas.openxmlformats.org/officeDocument/2006/relationships/image" Target="../media/image9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svg"/><Relationship Id="rId13" Type="http://schemas.openxmlformats.org/officeDocument/2006/relationships/image" Target="../media/image101.png"/><Relationship Id="rId3" Type="http://schemas.openxmlformats.org/officeDocument/2006/relationships/hyperlink" Target="https://creativecommons.org/licenses/by-sa/4.0/" TargetMode="External"/><Relationship Id="rId7" Type="http://schemas.openxmlformats.org/officeDocument/2006/relationships/image" Target="../media/image95.png"/><Relationship Id="rId12" Type="http://schemas.openxmlformats.org/officeDocument/2006/relationships/image" Target="../media/image100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svg"/><Relationship Id="rId11" Type="http://schemas.openxmlformats.org/officeDocument/2006/relationships/image" Target="../media/image99.png"/><Relationship Id="rId5" Type="http://schemas.openxmlformats.org/officeDocument/2006/relationships/image" Target="../media/image93.png"/><Relationship Id="rId10" Type="http://schemas.openxmlformats.org/officeDocument/2006/relationships/image" Target="../media/image98.svg"/><Relationship Id="rId4" Type="http://schemas.openxmlformats.org/officeDocument/2006/relationships/hyperlink" Target="https://microbit.org/teach" TargetMode="External"/><Relationship Id="rId9" Type="http://schemas.openxmlformats.org/officeDocument/2006/relationships/image" Target="../media/image97.png"/><Relationship Id="rId14" Type="http://schemas.openxmlformats.org/officeDocument/2006/relationships/image" Target="../media/image10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6D95C09C-391A-94D1-BB17-2B2DDE7127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42997" y="2679120"/>
            <a:ext cx="2157722" cy="19669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A4A7B3-BBFD-C41B-2D57-44083B9B90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202" y="2344694"/>
            <a:ext cx="5019621" cy="1218795"/>
          </a:xfrm>
        </p:spPr>
        <p:txBody>
          <a:bodyPr/>
          <a:lstStyle/>
          <a:p>
            <a:r>
              <a:rPr lang="en-US" dirty="0" err="1"/>
              <a:t>Lekcija</a:t>
            </a:r>
            <a:r>
              <a:rPr lang="en-US" dirty="0"/>
              <a:t> </a:t>
            </a:r>
            <a:r>
              <a:rPr lang="hr-HR" dirty="0"/>
              <a:t>0</a:t>
            </a:r>
            <a:r>
              <a:rPr lang="en-US" dirty="0"/>
              <a:t>1</a:t>
            </a:r>
            <a:br>
              <a:rPr lang="en-US" dirty="0"/>
            </a:br>
            <a:r>
              <a:rPr lang="en-US" dirty="0"/>
              <a:t>Značka s imenom</a:t>
            </a:r>
          </a:p>
        </p:txBody>
      </p:sp>
      <p:pic>
        <p:nvPicPr>
          <p:cNvPr id="11" name="Picture 32">
            <a:extLst>
              <a:ext uri="{FF2B5EF4-FFF2-40B4-BE49-F238E27FC236}">
                <a16:creationId xmlns:a16="http://schemas.microsoft.com/office/drawing/2014/main" id="{580E9A66-575F-E272-BC25-1A2B1544D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8342" y="359344"/>
            <a:ext cx="384837" cy="264576"/>
          </a:xfrm>
          <a:prstGeom prst="rect">
            <a:avLst/>
          </a:prstGeom>
        </p:spPr>
      </p:pic>
      <p:pic>
        <p:nvPicPr>
          <p:cNvPr id="13" name="Picture 35">
            <a:extLst>
              <a:ext uri="{FF2B5EF4-FFF2-40B4-BE49-F238E27FC236}">
                <a16:creationId xmlns:a16="http://schemas.microsoft.com/office/drawing/2014/main" id="{CC2E1D63-D041-9FA6-F5EB-94BF914BF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655392" y="3351953"/>
            <a:ext cx="274996" cy="274996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47B28B8D-1DFE-1972-DB4E-AE7B858749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7835011">
            <a:off x="7417433" y="3704286"/>
            <a:ext cx="445888" cy="445888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A0006E4D-DF7C-CFB3-950C-A8E5AF37F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92242" y="389760"/>
            <a:ext cx="292203" cy="309391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B63C0EBD-D3DD-AE2E-E98C-62212735A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9722687">
            <a:off x="8319242" y="198988"/>
            <a:ext cx="386114" cy="579171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B018AFF8-1E2D-92C4-889C-DE2C381CC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1087194">
            <a:off x="7827624" y="515820"/>
            <a:ext cx="208450" cy="208450"/>
          </a:xfrm>
          <a:prstGeom prst="rect">
            <a:avLst/>
          </a:prstGeom>
        </p:spPr>
      </p:pic>
      <p:pic>
        <p:nvPicPr>
          <p:cNvPr id="7" name="Picture 6" descr="micro:bit prikazuje projekt značke s imenom.">
            <a:extLst>
              <a:ext uri="{FF2B5EF4-FFF2-40B4-BE49-F238E27FC236}">
                <a16:creationId xmlns:a16="http://schemas.microsoft.com/office/drawing/2014/main" id="{7146F5CF-D78D-6707-ECAD-97339D012F5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490897" y="497396"/>
            <a:ext cx="2572423" cy="192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075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08AD7-039E-1FCA-9A38-FAF0AF42E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535" y="190998"/>
            <a:ext cx="6400000" cy="794403"/>
          </a:xfrm>
        </p:spPr>
        <p:txBody>
          <a:bodyPr lIns="72000" tIns="180000" rIns="72000" bIns="180000" anchor="t" anchorCtr="0">
            <a:spAutoFit/>
          </a:bodyPr>
          <a:lstStyle/>
          <a:p>
            <a:pPr marL="180000">
              <a:lnSpc>
                <a:spcPct val="100000"/>
              </a:lnSpc>
            </a:pPr>
            <a:r>
              <a:rPr lang="en-GB" sz="2800" dirty="0">
                <a:solidFill>
                  <a:srgbClr val="00A000"/>
                </a:solidFill>
              </a:rPr>
              <a:t>Ponavljanje:</a:t>
            </a:r>
            <a:r>
              <a:rPr lang="en-GB" sz="2800" dirty="0">
                <a:solidFill>
                  <a:srgbClr val="00C802"/>
                </a:solidFill>
              </a:rPr>
              <a:t> </a:t>
            </a:r>
            <a:r>
              <a:rPr lang="en-GB" sz="2800" dirty="0">
                <a:solidFill>
                  <a:srgbClr val="000000"/>
                </a:solidFill>
              </a:rPr>
              <a:t>što je računalo?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EFAC8-C804-9833-EFD1-685A82774DF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37342" y="1311275"/>
            <a:ext cx="4202113" cy="2814638"/>
          </a:xfrm>
        </p:spPr>
        <p:txBody>
          <a:bodyPr>
            <a:spAutoFit/>
          </a:bodyPr>
          <a:lstStyle/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SzPct val="10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dirty="0"/>
              <a:t>Što sve računala rade?</a:t>
            </a:r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SzPct val="10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dirty="0"/>
              <a:t>Gdje ih sve možemo naći?</a:t>
            </a:r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SzPct val="10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dirty="0"/>
              <a:t>Je li mobitel računalo?</a:t>
            </a:r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SzPct val="10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dirty="0"/>
              <a:t>A igraća konzola?</a:t>
            </a:r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SzPct val="10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dirty="0"/>
              <a:t>Što još mislite da u sebi ima računalo?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B3848DC-2AD1-0EAF-546A-F0D3E6C28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18645" y="1047120"/>
            <a:ext cx="1878012" cy="1878013"/>
          </a:xfr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E3305BB-28B8-013E-A23D-2178EFC16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43065" y="1579623"/>
            <a:ext cx="1471970" cy="147197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28468D81-0080-6504-5499-33147911D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07682" y="2718596"/>
            <a:ext cx="1619752" cy="161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66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69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CE0364"/>
                </a:solidFill>
              </a:rPr>
              <a:t>Razmisli:       </a:t>
            </a:r>
            <a:r>
              <a:rPr lang="en-GB" sz="2800" dirty="0">
                <a:solidFill>
                  <a:srgbClr val="000000"/>
                </a:solidFill>
              </a:rPr>
              <a:t>što je </a:t>
            </a:r>
            <a:r>
              <a:rPr lang="en-GB" sz="2800" dirty="0" err="1">
                <a:solidFill>
                  <a:srgbClr val="000000"/>
                </a:solidFill>
              </a:rPr>
              <a:t>micro:bit</a:t>
            </a:r>
            <a:r>
              <a:rPr lang="en-GB" sz="2800" dirty="0">
                <a:solidFill>
                  <a:srgbClr val="000000"/>
                </a:solidFill>
              </a:rPr>
              <a:t>?</a:t>
            </a:r>
            <a:endParaRPr lang="en-GB" dirty="0">
              <a:solidFill>
                <a:srgbClr val="CE0364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2420000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CE03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11D43C5-06AF-47D6-0520-5760AD235031}"/>
              </a:ext>
            </a:extLst>
          </p:cNvPr>
          <p:cNvSpPr txBox="1">
            <a:spLocks/>
          </p:cNvSpPr>
          <p:nvPr/>
        </p:nvSpPr>
        <p:spPr>
          <a:xfrm>
            <a:off x="358775" y="1219222"/>
            <a:ext cx="4711700" cy="36052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CE0364"/>
              </a:buClr>
              <a:buSzPct val="100000"/>
              <a:buFont typeface="Wingdings" pitchFamily="2" charset="2"/>
              <a:buChar char="§"/>
            </a:pPr>
            <a:r>
              <a:rPr lang="en-GB" sz="1800" dirty="0"/>
              <a:t>Maleno </a:t>
            </a:r>
            <a:r>
              <a:rPr lang="en-GB" sz="1800" b="1" dirty="0"/>
              <a:t>računalo</a:t>
            </a:r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CE0364"/>
              </a:buClr>
              <a:buSzPct val="100000"/>
              <a:buFont typeface="Wingdings" pitchFamily="2" charset="2"/>
              <a:buChar char="§"/>
            </a:pPr>
            <a:r>
              <a:rPr lang="en-GB" sz="1800" dirty="0"/>
              <a:t>Govoriš mu što da radi tako da pišeš upute u </a:t>
            </a:r>
            <a:r>
              <a:rPr lang="hr-HR" sz="1800" b="1" dirty="0"/>
              <a:t>programskom jeziku </a:t>
            </a:r>
            <a:r>
              <a:rPr lang="hr-HR" sz="1800" dirty="0"/>
              <a:t>ili </a:t>
            </a:r>
            <a:r>
              <a:rPr lang="hr-HR" sz="1800" b="1" dirty="0"/>
              <a:t>blok naredbama</a:t>
            </a:r>
            <a:endParaRPr lang="en-GB" sz="1800" b="1" dirty="0"/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CE0364"/>
              </a:buClr>
              <a:buSzPct val="100000"/>
              <a:buFont typeface="Wingdings" pitchFamily="2" charset="2"/>
              <a:buChar char="§"/>
            </a:pPr>
            <a:r>
              <a:rPr lang="hr-HR" sz="1800" b="1" dirty="0"/>
              <a:t>Program</a:t>
            </a:r>
            <a:r>
              <a:rPr lang="en-GB" sz="1800" dirty="0"/>
              <a:t> je </a:t>
            </a:r>
            <a:r>
              <a:rPr lang="en-GB" sz="1800" dirty="0" err="1"/>
              <a:t>slijed</a:t>
            </a:r>
            <a:r>
              <a:rPr lang="en-GB" sz="1800" dirty="0"/>
              <a:t> </a:t>
            </a:r>
            <a:r>
              <a:rPr lang="hr-HR" sz="1800" dirty="0"/>
              <a:t>naredbi</a:t>
            </a:r>
            <a:r>
              <a:rPr lang="en-GB" sz="1800" dirty="0"/>
              <a:t>.</a:t>
            </a:r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CE0364"/>
              </a:buClr>
              <a:buSzPct val="100000"/>
              <a:buFont typeface="Wingdings" pitchFamily="2" charset="2"/>
              <a:buChar char="§"/>
            </a:pPr>
            <a:r>
              <a:rPr lang="en-GB" sz="1800" dirty="0"/>
              <a:t>micro:bit može prikazivati riječi na svojem LED zaslonu.</a:t>
            </a:r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CE0364"/>
              </a:buClr>
              <a:buSzPct val="100000"/>
              <a:buFont typeface="Wingdings" pitchFamily="2" charset="2"/>
              <a:buChar char="§"/>
            </a:pPr>
            <a:r>
              <a:rPr lang="en-GB" sz="1800" dirty="0"/>
              <a:t>Možeš isključiti micro:bit, spojiti bateriju </a:t>
            </a:r>
            <a:r>
              <a:rPr lang="en-GB" sz="1800" dirty="0" err="1"/>
              <a:t>i</a:t>
            </a:r>
            <a:r>
              <a:rPr lang="en-GB" sz="1800" dirty="0"/>
              <a:t> </a:t>
            </a:r>
            <a:r>
              <a:rPr lang="hr-HR" sz="1800" dirty="0"/>
              <a:t>program u njemu</a:t>
            </a:r>
            <a:r>
              <a:rPr lang="en-GB" sz="1800" dirty="0"/>
              <a:t> i </a:t>
            </a:r>
            <a:r>
              <a:rPr lang="en-GB" sz="1800" dirty="0" err="1"/>
              <a:t>dalje</a:t>
            </a:r>
            <a:r>
              <a:rPr lang="en-GB" sz="1800" dirty="0"/>
              <a:t> </a:t>
            </a:r>
            <a:r>
              <a:rPr lang="hr-HR" sz="1800" dirty="0"/>
              <a:t>se izvršava.</a:t>
            </a:r>
            <a:endParaRPr lang="en-GB" sz="1800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6509BC8F-1642-B462-32EA-84BA9C2B3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9690" y="3516334"/>
            <a:ext cx="1016000" cy="1308100"/>
          </a:xfrm>
          <a:prstGeom prst="rect">
            <a:avLst/>
          </a:prstGeom>
        </p:spPr>
      </p:pic>
      <p:pic>
        <p:nvPicPr>
          <p:cNvPr id="8" name="Picture 7" descr="Učenica koristi micro:bit uz računalo.">
            <a:extLst>
              <a:ext uri="{FF2B5EF4-FFF2-40B4-BE49-F238E27FC236}">
                <a16:creationId xmlns:a16="http://schemas.microsoft.com/office/drawing/2014/main" id="{7AEA7196-8C7F-F0BE-31D8-C94CDB2D1C9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003" b="16853"/>
          <a:stretch/>
        </p:blipFill>
        <p:spPr>
          <a:xfrm>
            <a:off x="5220106" y="1203346"/>
            <a:ext cx="3665631" cy="2002698"/>
          </a:xfrm>
          <a:prstGeom prst="rect">
            <a:avLst/>
          </a:prstGeom>
        </p:spPr>
      </p:pic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5E63C9B-8B22-DBC9-CE4B-38DDE79DDB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1864" y="2157733"/>
            <a:ext cx="1254377" cy="102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40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92060-A889-CF78-0F74-D25A1E865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637" y="200234"/>
            <a:ext cx="69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CE0364"/>
                </a:solidFill>
              </a:rPr>
              <a:t>Razmisli:       </a:t>
            </a:r>
            <a:r>
              <a:rPr lang="en-GB" dirty="0"/>
              <a:t>u</a:t>
            </a:r>
            <a:r>
              <a:rPr lang="en-GB" sz="2800" dirty="0">
                <a:solidFill>
                  <a:srgbClr val="000000"/>
                </a:solidFill>
              </a:rPr>
              <a:t>vod u BBC micro:bit</a:t>
            </a:r>
            <a:endParaRPr lang="en-GB" dirty="0">
              <a:solidFill>
                <a:srgbClr val="CE0364"/>
              </a:solidFill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548B18C-05E0-C361-7031-4BC55F2B2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0095" y="237390"/>
            <a:ext cx="2420000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CE03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D3D075F-9AE7-59DE-21A0-E75B9170B8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7615" y="1436419"/>
            <a:ext cx="601738" cy="68197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07D47E2-D42C-2968-2D18-7AE08595D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28015" y="3524290"/>
            <a:ext cx="948994" cy="123369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308CA6D-DA38-B64F-B21D-7ACB24AEC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4457" y="3922724"/>
            <a:ext cx="359833" cy="381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105A17-A1DF-932F-40E3-EFFC041864DC}"/>
              </a:ext>
            </a:extLst>
          </p:cNvPr>
          <p:cNvSpPr txBox="1"/>
          <p:nvPr/>
        </p:nvSpPr>
        <p:spPr>
          <a:xfrm>
            <a:off x="80125" y="4749138"/>
            <a:ext cx="7592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Po želji pustite video: </a:t>
            </a:r>
            <a:r>
              <a:rPr lang="en-GB" sz="1400" dirty="0">
                <a:latin typeface="Arial" panose="020B0604020202020204" pitchFamily="34" charset="0"/>
                <a:ea typeface="Calibri" panose="020F0502020204030204" pitchFamily="34" charset="0"/>
                <a:hlinkClick r:id="rId10"/>
              </a:rPr>
              <a:t>https://www.youtube.com/watch?v=FfVinxVyzYo</a:t>
            </a:r>
            <a:r>
              <a:rPr lang="en-GB" sz="14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1400" dirty="0">
                <a:effectLst/>
              </a:rPr>
              <a:t> </a:t>
            </a:r>
            <a:endParaRPr lang="en-US" sz="1400" dirty="0"/>
          </a:p>
        </p:txBody>
      </p:sp>
      <p:pic>
        <p:nvPicPr>
          <p:cNvPr id="8" name="Online Media 7" descr="Uvod u micro:bit">
            <a:hlinkClick r:id="" action="ppaction://media"/>
            <a:extLst>
              <a:ext uri="{FF2B5EF4-FFF2-40B4-BE49-F238E27FC236}">
                <a16:creationId xmlns:a16="http://schemas.microsoft.com/office/drawing/2014/main" id="{BEB01A70-2B7C-F2EC-EBB2-85BCD80CDA6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1"/>
          <a:stretch>
            <a:fillRect/>
          </a:stretch>
        </p:blipFill>
        <p:spPr>
          <a:xfrm>
            <a:off x="1582220" y="989041"/>
            <a:ext cx="6359704" cy="359323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84715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69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CE0364"/>
                </a:solidFill>
              </a:rPr>
              <a:t>Razmisli:       </a:t>
            </a:r>
            <a:r>
              <a:rPr lang="en-GB" sz="2800" dirty="0">
                <a:solidFill>
                  <a:srgbClr val="000000"/>
                </a:solidFill>
              </a:rPr>
              <a:t>ciljevi učenja</a:t>
            </a:r>
            <a:endParaRPr lang="en-GB" dirty="0">
              <a:solidFill>
                <a:srgbClr val="CE0364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2420000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CE03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44F27-90B1-C3C7-0CD3-A05CCB43B011}"/>
              </a:ext>
            </a:extLst>
          </p:cNvPr>
          <p:cNvSpPr txBox="1">
            <a:spLocks/>
          </p:cNvSpPr>
          <p:nvPr/>
        </p:nvSpPr>
        <p:spPr>
          <a:xfrm>
            <a:off x="496564" y="1328746"/>
            <a:ext cx="4470445" cy="751364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CE0364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Mogu objasniti da je micro:bit maleno </a:t>
            </a:r>
            <a:r>
              <a:rPr lang="en-GB" sz="1800" b="1" dirty="0"/>
              <a:t>računalo</a:t>
            </a:r>
            <a:r>
              <a:rPr lang="en-GB" sz="1800" dirty="0"/>
              <a:t>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1FC7C6C-E0BA-4298-1C30-FF12374E35D3}"/>
              </a:ext>
            </a:extLst>
          </p:cNvPr>
          <p:cNvSpPr txBox="1">
            <a:spLocks/>
          </p:cNvSpPr>
          <p:nvPr/>
        </p:nvSpPr>
        <p:spPr>
          <a:xfrm>
            <a:off x="479562" y="2241352"/>
            <a:ext cx="4487447" cy="1012719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CE0364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Mogu objasniti da računalima treba </a:t>
            </a:r>
            <a:r>
              <a:rPr lang="en-GB" sz="1800" dirty="0" err="1"/>
              <a:t>zadati</a:t>
            </a:r>
            <a:r>
              <a:rPr lang="en-GB" sz="1800" dirty="0"/>
              <a:t> </a:t>
            </a:r>
            <a:r>
              <a:rPr lang="hr-HR" sz="1800" dirty="0"/>
              <a:t>smisleni niz</a:t>
            </a:r>
            <a:r>
              <a:rPr lang="en-GB" sz="1800" dirty="0"/>
              <a:t> uputa (algoritam) u </a:t>
            </a:r>
            <a:r>
              <a:rPr lang="hr-HR" sz="1800" dirty="0"/>
              <a:t>programu</a:t>
            </a:r>
            <a:r>
              <a:rPr lang="en-GB" sz="1800" dirty="0"/>
              <a:t>.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A646EBF-78EB-6791-556B-D8B5317F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9583" y="2607677"/>
            <a:ext cx="439631" cy="49824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5D146C90-43F0-F2A4-BB91-6F74E18D2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172" y="1449194"/>
            <a:ext cx="454285" cy="49824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E9AE5A1-62B3-E38C-0FBA-CB4CFD692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861505">
            <a:off x="6516053" y="1857043"/>
            <a:ext cx="1530767" cy="198999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7B86F873-6D24-644F-43F7-945293CA2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02453" y="664527"/>
            <a:ext cx="381563" cy="404007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2B3E8857-067A-744B-864D-34EF9B2C2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5300000">
            <a:off x="7809781" y="258336"/>
            <a:ext cx="422148" cy="402046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5DF32C5-7DF9-0008-87E8-63D4A8CB5287}"/>
              </a:ext>
            </a:extLst>
          </p:cNvPr>
          <p:cNvSpPr txBox="1">
            <a:spLocks/>
          </p:cNvSpPr>
          <p:nvPr/>
        </p:nvSpPr>
        <p:spPr>
          <a:xfrm>
            <a:off x="479562" y="3686499"/>
            <a:ext cx="4470445" cy="1012719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CE0364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Mogu zadati </a:t>
            </a:r>
            <a:r>
              <a:rPr lang="en-GB" sz="1800" dirty="0" err="1"/>
              <a:t>micro:bitu</a:t>
            </a:r>
            <a:r>
              <a:rPr lang="en-GB" sz="1800" dirty="0"/>
              <a:t> </a:t>
            </a:r>
            <a:r>
              <a:rPr lang="hr-HR" sz="1800" dirty="0"/>
              <a:t>naredbe</a:t>
            </a:r>
            <a:r>
              <a:rPr lang="en-GB" sz="1800" dirty="0"/>
              <a:t> </a:t>
            </a:r>
            <a:r>
              <a:rPr lang="en-GB" sz="1800" dirty="0" err="1"/>
              <a:t>kako</a:t>
            </a:r>
            <a:r>
              <a:rPr lang="en-GB" sz="1800" dirty="0"/>
              <a:t> bih napravio/la </a:t>
            </a:r>
            <a:r>
              <a:rPr lang="en-GB" sz="1800" b="1" dirty="0"/>
              <a:t>značku s imenom</a:t>
            </a:r>
            <a:r>
              <a:rPr lang="en-GB" sz="1800" dirty="0"/>
              <a:t> pomoću LED zaslona.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D7E7F066-9C3B-0B5D-E643-796AAD9E0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469451">
            <a:off x="686969" y="4082914"/>
            <a:ext cx="454285" cy="49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462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92060-A889-CF78-0F74-D25A1E865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31" y="104191"/>
            <a:ext cx="73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CE0364"/>
                </a:solidFill>
              </a:rPr>
              <a:t>  Razmisli:       </a:t>
            </a:r>
            <a:r>
              <a:rPr lang="en-GB" sz="2800" dirty="0">
                <a:solidFill>
                  <a:srgbClr val="000000"/>
                </a:solidFill>
              </a:rPr>
              <a:t>video o znački s imenom </a:t>
            </a:r>
            <a:endParaRPr lang="en-GB" dirty="0">
              <a:solidFill>
                <a:srgbClr val="CE0364"/>
              </a:solidFill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DCBBFD4-58FA-4E3F-3FD4-13EC3CA35A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8561" y="147607"/>
            <a:ext cx="2420000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CE03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305574E-91B2-9460-6283-BD4A41744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5105" y="1436419"/>
            <a:ext cx="601738" cy="68197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777004A-0A40-0C34-DCE2-BD974FEE6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05505" y="3524290"/>
            <a:ext cx="948994" cy="123369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914CD13-406F-367D-E318-B34C3A6D5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1947" y="3922724"/>
            <a:ext cx="359833" cy="381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BE396F-B762-6A30-4524-84BB90A959D9}"/>
              </a:ext>
            </a:extLst>
          </p:cNvPr>
          <p:cNvSpPr txBox="1"/>
          <p:nvPr/>
        </p:nvSpPr>
        <p:spPr>
          <a:xfrm>
            <a:off x="157615" y="4749138"/>
            <a:ext cx="7592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 želji pustite video: </a:t>
            </a:r>
            <a:r>
              <a:rPr lang="en-GB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/>
              </a:rPr>
              <a:t>https://youtu.be</a:t>
            </a:r>
            <a:r>
              <a:rPr lang="en-GB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0"/>
              </a:rPr>
              <a:t>/teC0wzWF4tI</a:t>
            </a:r>
            <a:r>
              <a:rPr lang="en-GB" sz="1400" u="sng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Online Media 10" descr="Uvod u značku s imenom">
            <a:hlinkClick r:id="" action="ppaction://media"/>
            <a:extLst>
              <a:ext uri="{FF2B5EF4-FFF2-40B4-BE49-F238E27FC236}">
                <a16:creationId xmlns:a16="http://schemas.microsoft.com/office/drawing/2014/main" id="{85A0D341-815A-F39B-B01C-889F39415BC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1"/>
          <a:stretch>
            <a:fillRect/>
          </a:stretch>
        </p:blipFill>
        <p:spPr>
          <a:xfrm>
            <a:off x="1506560" y="890568"/>
            <a:ext cx="6147687" cy="347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5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keCode Editor ">
            <a:extLst>
              <a:ext uri="{FF2B5EF4-FFF2-40B4-BE49-F238E27FC236}">
                <a16:creationId xmlns:a16="http://schemas.microsoft.com/office/drawing/2014/main" id="{05894126-01E0-20F6-725F-FBE7D6895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506" y="995586"/>
            <a:ext cx="5585793" cy="32074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82563"/>
            <a:r>
              <a:rPr lang="en-GB" dirty="0"/>
              <a:t>Upoznajmo MakeCode uređivač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BF924-D7BB-12A4-05C9-476656D9BB21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853821" y="1054100"/>
            <a:ext cx="2068513" cy="3774754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800" b="1" dirty="0"/>
              <a:t>Alatni okvir</a:t>
            </a:r>
            <a:r>
              <a:rPr lang="en-GB" sz="1800" dirty="0"/>
              <a:t>: nađi blokove</a:t>
            </a:r>
            <a:br>
              <a:rPr lang="en-GB" sz="1800" dirty="0"/>
            </a:br>
            <a:endParaRPr lang="en-GB" sz="18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800" b="1" dirty="0"/>
              <a:t>Radna površina</a:t>
            </a:r>
            <a:r>
              <a:rPr lang="en-GB" sz="1800" dirty="0"/>
              <a:t>: složi kod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br>
              <a:rPr lang="en-GB" sz="1800" dirty="0"/>
            </a:br>
            <a:r>
              <a:rPr lang="en-GB" sz="1800" b="1" dirty="0"/>
              <a:t>Simulator</a:t>
            </a:r>
            <a:r>
              <a:rPr lang="en-GB" sz="1800" dirty="0"/>
              <a:t>: testiraj kod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br>
              <a:rPr lang="en-GB" sz="1800" dirty="0"/>
            </a:br>
            <a:r>
              <a:rPr lang="en-GB" sz="1800" b="1" dirty="0"/>
              <a:t>Preuzmi</a:t>
            </a:r>
            <a:r>
              <a:rPr lang="en-GB" sz="1800" dirty="0"/>
              <a:t> kod na micro:bit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F1CCE11-5DCA-04B2-58CA-4367587B99BC}"/>
              </a:ext>
            </a:extLst>
          </p:cNvPr>
          <p:cNvSpPr>
            <a:spLocks noChangeAspect="1"/>
          </p:cNvSpPr>
          <p:nvPr/>
        </p:nvSpPr>
        <p:spPr>
          <a:xfrm>
            <a:off x="4933575" y="3401683"/>
            <a:ext cx="405854" cy="405854"/>
          </a:xfrm>
          <a:prstGeom prst="ellipse">
            <a:avLst/>
          </a:prstGeom>
          <a:solidFill>
            <a:srgbClr val="00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GB" sz="2000" b="1" dirty="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A08C91E-B5E4-8F47-31B9-E9296AB9071E}"/>
              </a:ext>
            </a:extLst>
          </p:cNvPr>
          <p:cNvSpPr>
            <a:spLocks noChangeAspect="1"/>
          </p:cNvSpPr>
          <p:nvPr/>
        </p:nvSpPr>
        <p:spPr>
          <a:xfrm>
            <a:off x="7489209" y="1490443"/>
            <a:ext cx="405854" cy="405854"/>
          </a:xfrm>
          <a:prstGeom prst="ellipse">
            <a:avLst/>
          </a:prstGeom>
          <a:solidFill>
            <a:srgbClr val="00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GB" sz="2000" b="1" dirty="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6931BC6-01DC-9073-1234-F238AB447057}"/>
              </a:ext>
            </a:extLst>
          </p:cNvPr>
          <p:cNvSpPr>
            <a:spLocks noChangeAspect="1"/>
          </p:cNvSpPr>
          <p:nvPr/>
        </p:nvSpPr>
        <p:spPr>
          <a:xfrm>
            <a:off x="3086579" y="2482329"/>
            <a:ext cx="405854" cy="405854"/>
          </a:xfrm>
          <a:prstGeom prst="ellipse">
            <a:avLst/>
          </a:prstGeom>
          <a:solidFill>
            <a:srgbClr val="00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GB" sz="2000" b="1" dirty="0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0870DE9-1AD4-420E-0179-C7DE2C793A2C}"/>
              </a:ext>
            </a:extLst>
          </p:cNvPr>
          <p:cNvSpPr>
            <a:spLocks noChangeAspect="1"/>
          </p:cNvSpPr>
          <p:nvPr/>
        </p:nvSpPr>
        <p:spPr>
          <a:xfrm>
            <a:off x="3130158" y="4045128"/>
            <a:ext cx="405854" cy="405854"/>
          </a:xfrm>
          <a:prstGeom prst="ellipse">
            <a:avLst/>
          </a:prstGeom>
          <a:solidFill>
            <a:srgbClr val="00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GB" sz="2000" b="1" dirty="0"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37857A9-AF5B-2B60-B030-3D1257D9BE05}"/>
              </a:ext>
            </a:extLst>
          </p:cNvPr>
          <p:cNvSpPr>
            <a:spLocks noChangeAspect="1"/>
          </p:cNvSpPr>
          <p:nvPr/>
        </p:nvSpPr>
        <p:spPr>
          <a:xfrm>
            <a:off x="464077" y="1107104"/>
            <a:ext cx="298636" cy="298636"/>
          </a:xfrm>
          <a:prstGeom prst="ellipse">
            <a:avLst/>
          </a:prstGeom>
          <a:solidFill>
            <a:srgbClr val="00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GB" sz="1600" b="1" dirty="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CAAE2A0-DAE6-EE2A-BFEE-49F7856F8FC7}"/>
              </a:ext>
            </a:extLst>
          </p:cNvPr>
          <p:cNvSpPr>
            <a:spLocks noChangeAspect="1"/>
          </p:cNvSpPr>
          <p:nvPr/>
        </p:nvSpPr>
        <p:spPr>
          <a:xfrm>
            <a:off x="478656" y="2007557"/>
            <a:ext cx="298636" cy="298636"/>
          </a:xfrm>
          <a:prstGeom prst="ellipse">
            <a:avLst/>
          </a:prstGeom>
          <a:solidFill>
            <a:srgbClr val="00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GB" sz="1600" b="1" dirty="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20F7F11-4A53-6B5A-3B5D-DA85B1C30A7A}"/>
              </a:ext>
            </a:extLst>
          </p:cNvPr>
          <p:cNvSpPr>
            <a:spLocks noChangeAspect="1"/>
          </p:cNvSpPr>
          <p:nvPr/>
        </p:nvSpPr>
        <p:spPr>
          <a:xfrm>
            <a:off x="464077" y="3241599"/>
            <a:ext cx="298636" cy="298636"/>
          </a:xfrm>
          <a:prstGeom prst="ellipse">
            <a:avLst/>
          </a:prstGeom>
          <a:solidFill>
            <a:srgbClr val="00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GB" sz="1600" b="1" dirty="0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D922195-EABF-B2D1-B3EE-2BA273C40AFA}"/>
              </a:ext>
            </a:extLst>
          </p:cNvPr>
          <p:cNvSpPr>
            <a:spLocks noChangeAspect="1"/>
          </p:cNvSpPr>
          <p:nvPr/>
        </p:nvSpPr>
        <p:spPr>
          <a:xfrm>
            <a:off x="465910" y="4123550"/>
            <a:ext cx="298636" cy="298636"/>
          </a:xfrm>
          <a:prstGeom prst="ellipse">
            <a:avLst/>
          </a:prstGeom>
          <a:solidFill>
            <a:srgbClr val="00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GB" sz="1600" b="1" dirty="0">
                <a:latin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2348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567463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E7645C"/>
                </a:solidFill>
              </a:rPr>
              <a:t>Izradi:       </a:t>
            </a:r>
            <a:r>
              <a:rPr lang="hr-HR" dirty="0">
                <a:solidFill>
                  <a:schemeClr val="tx1"/>
                </a:solidFill>
              </a:rPr>
              <a:t>P</a:t>
            </a:r>
            <a:r>
              <a:rPr lang="en-GB" dirty="0" err="1">
                <a:solidFill>
                  <a:schemeClr val="tx1"/>
                </a:solidFill>
              </a:rPr>
              <a:t>roučimo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hr-HR" dirty="0">
                <a:solidFill>
                  <a:schemeClr val="tx1"/>
                </a:solidFill>
              </a:rPr>
              <a:t>blok naredbi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1796648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E764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7887F49-F02D-8E6E-A3C7-EF21994008E0}"/>
              </a:ext>
            </a:extLst>
          </p:cNvPr>
          <p:cNvSpPr txBox="1">
            <a:spLocks/>
          </p:cNvSpPr>
          <p:nvPr/>
        </p:nvSpPr>
        <p:spPr>
          <a:xfrm>
            <a:off x="4572000" y="1576388"/>
            <a:ext cx="4219575" cy="2743764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E7645C"/>
              </a:buClr>
              <a:buSzPct val="100000"/>
              <a:buFont typeface="Wingdings" pitchFamily="2" charset="2"/>
              <a:buChar char="§"/>
            </a:pPr>
            <a:r>
              <a:rPr lang="en-GB" sz="2000" b="1" dirty="0">
                <a:solidFill>
                  <a:srgbClr val="E7645C"/>
                </a:solidFill>
              </a:rPr>
              <a:t>‘</a:t>
            </a:r>
            <a:r>
              <a:rPr lang="hr-HR" sz="2000" b="1" dirty="0" err="1">
                <a:solidFill>
                  <a:srgbClr val="E7645C"/>
                </a:solidFill>
              </a:rPr>
              <a:t>forever</a:t>
            </a:r>
            <a:r>
              <a:rPr lang="en-GB" sz="2000" b="1" dirty="0">
                <a:solidFill>
                  <a:srgbClr val="E7645C"/>
                </a:solidFill>
              </a:rPr>
              <a:t>’ </a:t>
            </a:r>
            <a:r>
              <a:rPr lang="en-GB" sz="2000" dirty="0"/>
              <a:t>je petlja koja stalno ponavlja kod.</a:t>
            </a:r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E7645C"/>
              </a:buClr>
              <a:buSzPct val="100000"/>
              <a:buFont typeface="Wingdings" pitchFamily="2" charset="2"/>
              <a:buChar char="§"/>
            </a:pPr>
            <a:r>
              <a:rPr lang="en-GB" sz="2000" b="1" dirty="0">
                <a:solidFill>
                  <a:srgbClr val="E7645C"/>
                </a:solidFill>
              </a:rPr>
              <a:t>‘</a:t>
            </a:r>
            <a:r>
              <a:rPr lang="hr-HR" sz="2000" b="1" dirty="0">
                <a:solidFill>
                  <a:srgbClr val="E7645C"/>
                </a:solidFill>
              </a:rPr>
              <a:t>show </a:t>
            </a:r>
            <a:r>
              <a:rPr lang="hr-HR" sz="2000" b="1" dirty="0" err="1">
                <a:solidFill>
                  <a:srgbClr val="E7645C"/>
                </a:solidFill>
              </a:rPr>
              <a:t>string</a:t>
            </a:r>
            <a:r>
              <a:rPr lang="en-GB" sz="2000" b="1" dirty="0">
                <a:solidFill>
                  <a:srgbClr val="E7645C"/>
                </a:solidFill>
              </a:rPr>
              <a:t>’</a:t>
            </a:r>
            <a:r>
              <a:rPr lang="hr-HR" sz="2000" b="1" dirty="0">
                <a:solidFill>
                  <a:srgbClr val="E7645C"/>
                </a:solidFill>
              </a:rPr>
              <a:t> </a:t>
            </a:r>
            <a:r>
              <a:rPr lang="en-GB" sz="2000" dirty="0"/>
              <a:t>p</a:t>
            </a:r>
            <a:r>
              <a:rPr lang="hr-HR" sz="2000" dirty="0" err="1"/>
              <a:t>rikazuje</a:t>
            </a:r>
            <a:r>
              <a:rPr lang="hr-HR" sz="2000" dirty="0"/>
              <a:t> i p</a:t>
            </a:r>
            <a:r>
              <a:rPr lang="en-GB" sz="2000" dirty="0" err="1"/>
              <a:t>omiče</a:t>
            </a:r>
            <a:r>
              <a:rPr lang="en-GB" sz="2000" dirty="0"/>
              <a:t> niz slova koja čine tvoje ime preko LED zaslona.</a:t>
            </a:r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E7645C"/>
              </a:buClr>
              <a:buSzPct val="100000"/>
              <a:buFont typeface="Wingdings" pitchFamily="2" charset="2"/>
              <a:buChar char="§"/>
            </a:pPr>
            <a:r>
              <a:rPr lang="en-GB" sz="2000" dirty="0"/>
              <a:t>Kod se zatim vraća na početak petlje i ponovno se izvodi.</a:t>
            </a:r>
          </a:p>
        </p:txBody>
      </p:sp>
      <p:pic>
        <p:nvPicPr>
          <p:cNvPr id="16" name="Content Placeholder 6" descr="Code showing:&#10;&#10;Forever&#10;Show string &quot;Amari&quot;">
            <a:extLst>
              <a:ext uri="{FF2B5EF4-FFF2-40B4-BE49-F238E27FC236}">
                <a16:creationId xmlns:a16="http://schemas.microsoft.com/office/drawing/2014/main" id="{7577F11A-1194-E46C-5818-D91629FA6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792" y="1669479"/>
            <a:ext cx="3495675" cy="2020888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F734D60A-3C58-D9B5-E92D-A98F9A1DB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4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2254" y="1307972"/>
            <a:ext cx="1475334" cy="2761673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64B5A6DC-F474-5506-4C5F-D8447A15A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200000">
            <a:off x="7289720" y="134886"/>
            <a:ext cx="997458" cy="1125337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B8CD15B7-7314-CDF8-4778-8F467DCB7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92008" y="1196284"/>
            <a:ext cx="409214" cy="281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6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6553076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E7645C"/>
                </a:solidFill>
              </a:rPr>
              <a:t>Izradi:       </a:t>
            </a:r>
            <a:r>
              <a:rPr lang="hr-HR" dirty="0">
                <a:solidFill>
                  <a:schemeClr val="tx1"/>
                </a:solidFill>
              </a:rPr>
              <a:t>N</a:t>
            </a:r>
            <a:r>
              <a:rPr lang="en-GB" dirty="0" err="1">
                <a:solidFill>
                  <a:schemeClr val="tx1"/>
                </a:solidFill>
              </a:rPr>
              <a:t>apišimo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hr-HR" dirty="0">
                <a:solidFill>
                  <a:schemeClr val="tx1"/>
                </a:solidFill>
              </a:rPr>
              <a:t>svoj prvi program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1796648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E764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7887F49-F02D-8E6E-A3C7-EF21994008E0}"/>
              </a:ext>
            </a:extLst>
          </p:cNvPr>
          <p:cNvSpPr txBox="1">
            <a:spLocks/>
          </p:cNvSpPr>
          <p:nvPr/>
        </p:nvSpPr>
        <p:spPr>
          <a:xfrm>
            <a:off x="4572000" y="1723877"/>
            <a:ext cx="4219575" cy="74315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E7645C"/>
              </a:buClr>
              <a:buSzPct val="100000"/>
              <a:buFont typeface="Wingdings" pitchFamily="2" charset="2"/>
              <a:buChar char="§"/>
            </a:pPr>
            <a:r>
              <a:rPr lang="en-GB" sz="2000" dirty="0"/>
              <a:t>Otvori novi MakeCode projekt </a:t>
            </a:r>
            <a:r>
              <a:rPr lang="en-GB" sz="2000" dirty="0">
                <a:hlinkClick r:id="rId3"/>
              </a:rPr>
              <a:t>https://makecode.microbit.org/</a:t>
            </a:r>
            <a:endParaRPr lang="en-GB" sz="2000" dirty="0"/>
          </a:p>
        </p:txBody>
      </p:sp>
      <p:pic>
        <p:nvPicPr>
          <p:cNvPr id="16" name="Content Placeholder 6" descr="Code showing:&#10;&#10;Forever&#10;Show string &quot;Amari&quot;">
            <a:extLst>
              <a:ext uri="{FF2B5EF4-FFF2-40B4-BE49-F238E27FC236}">
                <a16:creationId xmlns:a16="http://schemas.microsoft.com/office/drawing/2014/main" id="{7577F11A-1194-E46C-5818-D91629FA6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1792" y="1669479"/>
            <a:ext cx="3495675" cy="202088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64B5A6DC-F474-5506-4C5F-D8447A15A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200000">
            <a:off x="7289720" y="134886"/>
            <a:ext cx="997458" cy="1125337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B8CD15B7-7314-CDF8-4778-8F467DCB7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92008" y="1196284"/>
            <a:ext cx="409214" cy="28133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A5B0366E-5255-A16A-C2B2-4AAD59DC0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4360" y="4545013"/>
            <a:ext cx="2286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187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69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E7645C"/>
                </a:solidFill>
              </a:rPr>
              <a:t>Izradi:       </a:t>
            </a:r>
            <a:r>
              <a:rPr lang="en-GB" dirty="0">
                <a:solidFill>
                  <a:schemeClr val="tx1"/>
                </a:solidFill>
              </a:rPr>
              <a:t>video o kodiranju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1796648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E764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aphic 14">
            <a:extLst>
              <a:ext uri="{FF2B5EF4-FFF2-40B4-BE49-F238E27FC236}">
                <a16:creationId xmlns:a16="http://schemas.microsoft.com/office/drawing/2014/main" id="{0BB49AC9-868D-1C66-E5C4-DF1AD4AA89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4042785">
            <a:off x="8099769" y="568887"/>
            <a:ext cx="600756" cy="609019"/>
            <a:chOff x="7572716" y="3272053"/>
            <a:chExt cx="489367" cy="496098"/>
          </a:xfrm>
          <a:solidFill>
            <a:srgbClr val="E7645C"/>
          </a:solidFill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0545FB07-C2EC-9A64-671E-769FB633AE3F}"/>
                </a:ext>
              </a:extLst>
            </p:cNvPr>
            <p:cNvSpPr/>
            <p:nvPr/>
          </p:nvSpPr>
          <p:spPr>
            <a:xfrm>
              <a:off x="7572716" y="3522735"/>
              <a:ext cx="167067" cy="91963"/>
            </a:xfrm>
            <a:custGeom>
              <a:avLst/>
              <a:gdLst>
                <a:gd name="connsiteX0" fmla="*/ 21100 w 167067"/>
                <a:gd name="connsiteY0" fmla="*/ 33814 h 91963"/>
                <a:gd name="connsiteX1" fmla="*/ 128680 w 167067"/>
                <a:gd name="connsiteY1" fmla="*/ 1277 h 91963"/>
                <a:gd name="connsiteX2" fmla="*/ 165788 w 167067"/>
                <a:gd name="connsiteY2" fmla="*/ 21063 h 91963"/>
                <a:gd name="connsiteX3" fmla="*/ 145968 w 167067"/>
                <a:gd name="connsiteY3" fmla="*/ 58107 h 91963"/>
                <a:gd name="connsiteX4" fmla="*/ 38387 w 167067"/>
                <a:gd name="connsiteY4" fmla="*/ 90645 h 91963"/>
                <a:gd name="connsiteX5" fmla="*/ 29798 w 167067"/>
                <a:gd name="connsiteY5" fmla="*/ 91964 h 91963"/>
                <a:gd name="connsiteX6" fmla="*/ 1279 w 167067"/>
                <a:gd name="connsiteY6" fmla="*/ 70859 h 91963"/>
                <a:gd name="connsiteX7" fmla="*/ 21100 w 167067"/>
                <a:gd name="connsiteY7" fmla="*/ 33814 h 9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7067" h="91963">
                  <a:moveTo>
                    <a:pt x="21100" y="33814"/>
                  </a:moveTo>
                  <a:lnTo>
                    <a:pt x="128680" y="1277"/>
                  </a:lnTo>
                  <a:cubicBezTo>
                    <a:pt x="144316" y="-3450"/>
                    <a:pt x="161053" y="5344"/>
                    <a:pt x="165788" y="21063"/>
                  </a:cubicBezTo>
                  <a:cubicBezTo>
                    <a:pt x="170523" y="36782"/>
                    <a:pt x="161714" y="53381"/>
                    <a:pt x="145968" y="58107"/>
                  </a:cubicBezTo>
                  <a:lnTo>
                    <a:pt x="38387" y="90645"/>
                  </a:lnTo>
                  <a:cubicBezTo>
                    <a:pt x="35524" y="91524"/>
                    <a:pt x="32661" y="91964"/>
                    <a:pt x="29798" y="91964"/>
                  </a:cubicBezTo>
                  <a:cubicBezTo>
                    <a:pt x="17025" y="91964"/>
                    <a:pt x="5243" y="83720"/>
                    <a:pt x="1279" y="70859"/>
                  </a:cubicBezTo>
                  <a:cubicBezTo>
                    <a:pt x="-3456" y="55140"/>
                    <a:pt x="5353" y="38541"/>
                    <a:pt x="21100" y="33814"/>
                  </a:cubicBezTo>
                  <a:close/>
                </a:path>
              </a:pathLst>
            </a:custGeom>
            <a:grpFill/>
            <a:ln w="10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C4AAC90B-832E-7C73-28CD-3CD04CDE292E}"/>
                </a:ext>
              </a:extLst>
            </p:cNvPr>
            <p:cNvSpPr/>
            <p:nvPr/>
          </p:nvSpPr>
          <p:spPr>
            <a:xfrm>
              <a:off x="7869358" y="3566964"/>
              <a:ext cx="141636" cy="136113"/>
            </a:xfrm>
            <a:custGeom>
              <a:avLst/>
              <a:gdLst>
                <a:gd name="connsiteX0" fmla="*/ 133528 w 141636"/>
                <a:gd name="connsiteY0" fmla="*/ 126660 h 136113"/>
                <a:gd name="connsiteX1" fmla="*/ 111836 w 141636"/>
                <a:gd name="connsiteY1" fmla="*/ 136113 h 136113"/>
                <a:gd name="connsiteX2" fmla="*/ 91465 w 141636"/>
                <a:gd name="connsiteY2" fmla="*/ 128089 h 136113"/>
                <a:gd name="connsiteX3" fmla="*/ 9430 w 141636"/>
                <a:gd name="connsiteY3" fmla="*/ 51362 h 136113"/>
                <a:gd name="connsiteX4" fmla="*/ 8109 w 141636"/>
                <a:gd name="connsiteY4" fmla="*/ 9371 h 136113"/>
                <a:gd name="connsiteX5" fmla="*/ 50172 w 141636"/>
                <a:gd name="connsiteY5" fmla="*/ 8052 h 136113"/>
                <a:gd name="connsiteX6" fmla="*/ 132206 w 141636"/>
                <a:gd name="connsiteY6" fmla="*/ 84779 h 136113"/>
                <a:gd name="connsiteX7" fmla="*/ 133528 w 141636"/>
                <a:gd name="connsiteY7" fmla="*/ 126770 h 136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636" h="136113">
                  <a:moveTo>
                    <a:pt x="133528" y="126660"/>
                  </a:moveTo>
                  <a:cubicBezTo>
                    <a:pt x="127692" y="132925"/>
                    <a:pt x="119764" y="136113"/>
                    <a:pt x="111836" y="136113"/>
                  </a:cubicBezTo>
                  <a:cubicBezTo>
                    <a:pt x="104568" y="136113"/>
                    <a:pt x="97190" y="133475"/>
                    <a:pt x="91465" y="128089"/>
                  </a:cubicBezTo>
                  <a:lnTo>
                    <a:pt x="9430" y="51362"/>
                  </a:lnTo>
                  <a:cubicBezTo>
                    <a:pt x="-2572" y="40150"/>
                    <a:pt x="-3233" y="21353"/>
                    <a:pt x="8109" y="9371"/>
                  </a:cubicBezTo>
                  <a:cubicBezTo>
                    <a:pt x="19341" y="-2610"/>
                    <a:pt x="38170" y="-3160"/>
                    <a:pt x="50172" y="8052"/>
                  </a:cubicBezTo>
                  <a:lnTo>
                    <a:pt x="132206" y="84779"/>
                  </a:lnTo>
                  <a:cubicBezTo>
                    <a:pt x="144209" y="95991"/>
                    <a:pt x="144869" y="114788"/>
                    <a:pt x="133528" y="126770"/>
                  </a:cubicBezTo>
                  <a:close/>
                </a:path>
              </a:pathLst>
            </a:custGeom>
            <a:grpFill/>
            <a:ln w="10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3903159E-5795-90AC-7812-E5D19B0875C8}"/>
                </a:ext>
              </a:extLst>
            </p:cNvPr>
            <p:cNvSpPr/>
            <p:nvPr/>
          </p:nvSpPr>
          <p:spPr>
            <a:xfrm>
              <a:off x="7895017" y="3425342"/>
              <a:ext cx="167067" cy="91963"/>
            </a:xfrm>
            <a:custGeom>
              <a:avLst/>
              <a:gdLst>
                <a:gd name="connsiteX0" fmla="*/ 21100 w 167067"/>
                <a:gd name="connsiteY0" fmla="*/ 33814 h 91963"/>
                <a:gd name="connsiteX1" fmla="*/ 128680 w 167067"/>
                <a:gd name="connsiteY1" fmla="*/ 1277 h 91963"/>
                <a:gd name="connsiteX2" fmla="*/ 165788 w 167067"/>
                <a:gd name="connsiteY2" fmla="*/ 21063 h 91963"/>
                <a:gd name="connsiteX3" fmla="*/ 145968 w 167067"/>
                <a:gd name="connsiteY3" fmla="*/ 58107 h 91963"/>
                <a:gd name="connsiteX4" fmla="*/ 38387 w 167067"/>
                <a:gd name="connsiteY4" fmla="*/ 90645 h 91963"/>
                <a:gd name="connsiteX5" fmla="*/ 29798 w 167067"/>
                <a:gd name="connsiteY5" fmla="*/ 91964 h 91963"/>
                <a:gd name="connsiteX6" fmla="*/ 1279 w 167067"/>
                <a:gd name="connsiteY6" fmla="*/ 70859 h 91963"/>
                <a:gd name="connsiteX7" fmla="*/ 21100 w 167067"/>
                <a:gd name="connsiteY7" fmla="*/ 33814 h 9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7067" h="91963">
                  <a:moveTo>
                    <a:pt x="21100" y="33814"/>
                  </a:moveTo>
                  <a:lnTo>
                    <a:pt x="128680" y="1277"/>
                  </a:lnTo>
                  <a:cubicBezTo>
                    <a:pt x="144316" y="-3450"/>
                    <a:pt x="161053" y="5344"/>
                    <a:pt x="165788" y="21063"/>
                  </a:cubicBezTo>
                  <a:cubicBezTo>
                    <a:pt x="170523" y="36782"/>
                    <a:pt x="161714" y="53381"/>
                    <a:pt x="145968" y="58107"/>
                  </a:cubicBezTo>
                  <a:lnTo>
                    <a:pt x="38387" y="90645"/>
                  </a:lnTo>
                  <a:cubicBezTo>
                    <a:pt x="35524" y="91524"/>
                    <a:pt x="32661" y="91964"/>
                    <a:pt x="29798" y="91964"/>
                  </a:cubicBezTo>
                  <a:cubicBezTo>
                    <a:pt x="17025" y="91964"/>
                    <a:pt x="5243" y="83720"/>
                    <a:pt x="1279" y="70859"/>
                  </a:cubicBezTo>
                  <a:cubicBezTo>
                    <a:pt x="-3456" y="55140"/>
                    <a:pt x="5353" y="38541"/>
                    <a:pt x="21100" y="33814"/>
                  </a:cubicBezTo>
                  <a:close/>
                </a:path>
              </a:pathLst>
            </a:custGeom>
            <a:grpFill/>
            <a:ln w="10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5B81FA62-271E-841C-E57A-A42F5BE87CBC}"/>
                </a:ext>
              </a:extLst>
            </p:cNvPr>
            <p:cNvSpPr/>
            <p:nvPr/>
          </p:nvSpPr>
          <p:spPr>
            <a:xfrm>
              <a:off x="7813147" y="3272053"/>
              <a:ext cx="85145" cy="168636"/>
            </a:xfrm>
            <a:custGeom>
              <a:avLst/>
              <a:gdLst>
                <a:gd name="connsiteX0" fmla="*/ 785 w 85145"/>
                <a:gd name="connsiteY0" fmla="*/ 132142 h 168636"/>
                <a:gd name="connsiteX1" fmla="*/ 26331 w 85145"/>
                <a:gd name="connsiteY1" fmla="*/ 22988 h 168636"/>
                <a:gd name="connsiteX2" fmla="*/ 62118 w 85145"/>
                <a:gd name="connsiteY2" fmla="*/ 783 h 168636"/>
                <a:gd name="connsiteX3" fmla="*/ 84360 w 85145"/>
                <a:gd name="connsiteY3" fmla="*/ 36508 h 168636"/>
                <a:gd name="connsiteX4" fmla="*/ 58814 w 85145"/>
                <a:gd name="connsiteY4" fmla="*/ 145662 h 168636"/>
                <a:gd name="connsiteX5" fmla="*/ 29854 w 85145"/>
                <a:gd name="connsiteY5" fmla="*/ 168636 h 168636"/>
                <a:gd name="connsiteX6" fmla="*/ 23028 w 85145"/>
                <a:gd name="connsiteY6" fmla="*/ 167867 h 168636"/>
                <a:gd name="connsiteX7" fmla="*/ 785 w 85145"/>
                <a:gd name="connsiteY7" fmla="*/ 132142 h 168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145" h="168636">
                  <a:moveTo>
                    <a:pt x="785" y="132142"/>
                  </a:moveTo>
                  <a:lnTo>
                    <a:pt x="26331" y="22988"/>
                  </a:lnTo>
                  <a:cubicBezTo>
                    <a:pt x="30075" y="7049"/>
                    <a:pt x="46151" y="-2954"/>
                    <a:pt x="62118" y="783"/>
                  </a:cubicBezTo>
                  <a:cubicBezTo>
                    <a:pt x="78084" y="4521"/>
                    <a:pt x="88104" y="20460"/>
                    <a:pt x="84360" y="36508"/>
                  </a:cubicBezTo>
                  <a:lnTo>
                    <a:pt x="58814" y="145662"/>
                  </a:lnTo>
                  <a:cubicBezTo>
                    <a:pt x="55621" y="159403"/>
                    <a:pt x="43398" y="168636"/>
                    <a:pt x="29854" y="168636"/>
                  </a:cubicBezTo>
                  <a:cubicBezTo>
                    <a:pt x="27652" y="168636"/>
                    <a:pt x="25340" y="168417"/>
                    <a:pt x="23028" y="167867"/>
                  </a:cubicBezTo>
                  <a:cubicBezTo>
                    <a:pt x="7061" y="164130"/>
                    <a:pt x="-2959" y="148191"/>
                    <a:pt x="785" y="132142"/>
                  </a:cubicBezTo>
                  <a:close/>
                </a:path>
              </a:pathLst>
            </a:custGeom>
            <a:grpFill/>
            <a:ln w="10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83BFC306-00A7-A42B-8618-1F9ADC24ECCA}"/>
                </a:ext>
              </a:extLst>
            </p:cNvPr>
            <p:cNvSpPr/>
            <p:nvPr/>
          </p:nvSpPr>
          <p:spPr>
            <a:xfrm>
              <a:off x="7736508" y="3599549"/>
              <a:ext cx="85145" cy="168602"/>
            </a:xfrm>
            <a:custGeom>
              <a:avLst/>
              <a:gdLst>
                <a:gd name="connsiteX0" fmla="*/ 62118 w 85145"/>
                <a:gd name="connsiteY0" fmla="*/ 749 h 168602"/>
                <a:gd name="connsiteX1" fmla="*/ 84360 w 85145"/>
                <a:gd name="connsiteY1" fmla="*/ 36474 h 168602"/>
                <a:gd name="connsiteX2" fmla="*/ 58814 w 85145"/>
                <a:gd name="connsiteY2" fmla="*/ 145628 h 168602"/>
                <a:gd name="connsiteX3" fmla="*/ 29854 w 85145"/>
                <a:gd name="connsiteY3" fmla="*/ 168602 h 168602"/>
                <a:gd name="connsiteX4" fmla="*/ 23028 w 85145"/>
                <a:gd name="connsiteY4" fmla="*/ 167833 h 168602"/>
                <a:gd name="connsiteX5" fmla="*/ 785 w 85145"/>
                <a:gd name="connsiteY5" fmla="*/ 132108 h 168602"/>
                <a:gd name="connsiteX6" fmla="*/ 26331 w 85145"/>
                <a:gd name="connsiteY6" fmla="*/ 22954 h 168602"/>
                <a:gd name="connsiteX7" fmla="*/ 62118 w 85145"/>
                <a:gd name="connsiteY7" fmla="*/ 749 h 16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145" h="168602">
                  <a:moveTo>
                    <a:pt x="62118" y="749"/>
                  </a:moveTo>
                  <a:cubicBezTo>
                    <a:pt x="78084" y="4486"/>
                    <a:pt x="88104" y="20425"/>
                    <a:pt x="84360" y="36474"/>
                  </a:cubicBezTo>
                  <a:lnTo>
                    <a:pt x="58814" y="145628"/>
                  </a:lnTo>
                  <a:cubicBezTo>
                    <a:pt x="55621" y="159369"/>
                    <a:pt x="43398" y="168602"/>
                    <a:pt x="29854" y="168602"/>
                  </a:cubicBezTo>
                  <a:cubicBezTo>
                    <a:pt x="27652" y="168602"/>
                    <a:pt x="25340" y="168382"/>
                    <a:pt x="23028" y="167833"/>
                  </a:cubicBezTo>
                  <a:cubicBezTo>
                    <a:pt x="7061" y="164095"/>
                    <a:pt x="-2959" y="148156"/>
                    <a:pt x="785" y="132108"/>
                  </a:cubicBezTo>
                  <a:lnTo>
                    <a:pt x="26331" y="22954"/>
                  </a:lnTo>
                  <a:cubicBezTo>
                    <a:pt x="30075" y="7015"/>
                    <a:pt x="46041" y="-2878"/>
                    <a:pt x="62118" y="749"/>
                  </a:cubicBezTo>
                  <a:close/>
                </a:path>
              </a:pathLst>
            </a:custGeom>
            <a:grpFill/>
            <a:ln w="10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1E0A8FD-3E76-5260-D5BF-DAF19039E879}"/>
                </a:ext>
              </a:extLst>
            </p:cNvPr>
            <p:cNvSpPr/>
            <p:nvPr/>
          </p:nvSpPr>
          <p:spPr>
            <a:xfrm>
              <a:off x="7623695" y="3337114"/>
              <a:ext cx="141636" cy="136113"/>
            </a:xfrm>
            <a:custGeom>
              <a:avLst/>
              <a:gdLst>
                <a:gd name="connsiteX0" fmla="*/ 132206 w 141636"/>
                <a:gd name="connsiteY0" fmla="*/ 84669 h 136113"/>
                <a:gd name="connsiteX1" fmla="*/ 133528 w 141636"/>
                <a:gd name="connsiteY1" fmla="*/ 126660 h 136113"/>
                <a:gd name="connsiteX2" fmla="*/ 111836 w 141636"/>
                <a:gd name="connsiteY2" fmla="*/ 136113 h 136113"/>
                <a:gd name="connsiteX3" fmla="*/ 91465 w 141636"/>
                <a:gd name="connsiteY3" fmla="*/ 128089 h 136113"/>
                <a:gd name="connsiteX4" fmla="*/ 9430 w 141636"/>
                <a:gd name="connsiteY4" fmla="*/ 51362 h 136113"/>
                <a:gd name="connsiteX5" fmla="*/ 8109 w 141636"/>
                <a:gd name="connsiteY5" fmla="*/ 9371 h 136113"/>
                <a:gd name="connsiteX6" fmla="*/ 50172 w 141636"/>
                <a:gd name="connsiteY6" fmla="*/ 8052 h 136113"/>
                <a:gd name="connsiteX7" fmla="*/ 132206 w 141636"/>
                <a:gd name="connsiteY7" fmla="*/ 84779 h 136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636" h="136113">
                  <a:moveTo>
                    <a:pt x="132206" y="84669"/>
                  </a:moveTo>
                  <a:cubicBezTo>
                    <a:pt x="144209" y="95881"/>
                    <a:pt x="144869" y="114678"/>
                    <a:pt x="133528" y="126660"/>
                  </a:cubicBezTo>
                  <a:cubicBezTo>
                    <a:pt x="127692" y="132925"/>
                    <a:pt x="119764" y="136113"/>
                    <a:pt x="111836" y="136113"/>
                  </a:cubicBezTo>
                  <a:cubicBezTo>
                    <a:pt x="104568" y="136113"/>
                    <a:pt x="97191" y="133475"/>
                    <a:pt x="91465" y="128089"/>
                  </a:cubicBezTo>
                  <a:lnTo>
                    <a:pt x="9430" y="51362"/>
                  </a:lnTo>
                  <a:cubicBezTo>
                    <a:pt x="-2572" y="40150"/>
                    <a:pt x="-3233" y="21353"/>
                    <a:pt x="8109" y="9371"/>
                  </a:cubicBezTo>
                  <a:cubicBezTo>
                    <a:pt x="19341" y="-2610"/>
                    <a:pt x="38170" y="-3160"/>
                    <a:pt x="50172" y="8052"/>
                  </a:cubicBezTo>
                  <a:lnTo>
                    <a:pt x="132206" y="84779"/>
                  </a:lnTo>
                  <a:close/>
                </a:path>
              </a:pathLst>
            </a:custGeom>
            <a:grpFill/>
            <a:ln w="10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23" name="Graphic 22">
            <a:extLst>
              <a:ext uri="{FF2B5EF4-FFF2-40B4-BE49-F238E27FC236}">
                <a16:creationId xmlns:a16="http://schemas.microsoft.com/office/drawing/2014/main" id="{4BCDD320-4690-C8C2-1C69-396045FCF2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8894" y="383175"/>
            <a:ext cx="177800" cy="177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0EC2AB-E926-3905-9614-E6FBE2A4BBC7}"/>
              </a:ext>
            </a:extLst>
          </p:cNvPr>
          <p:cNvSpPr txBox="1"/>
          <p:nvPr/>
        </p:nvSpPr>
        <p:spPr>
          <a:xfrm>
            <a:off x="336769" y="4660098"/>
            <a:ext cx="63535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YouTube video o kodiranju: </a:t>
            </a:r>
            <a:r>
              <a:rPr lang="en-GB" sz="14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https://</a:t>
            </a:r>
            <a:r>
              <a:rPr lang="en-GB" sz="1400" u="sng" dirty="0" err="1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mbit.io</a:t>
            </a:r>
            <a:r>
              <a:rPr lang="en-GB" sz="14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/lessons-name-code-video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nline Media 2" descr="Kodiranje značke s imenom">
            <a:hlinkClick r:id="" action="ppaction://media"/>
            <a:extLst>
              <a:ext uri="{FF2B5EF4-FFF2-40B4-BE49-F238E27FC236}">
                <a16:creationId xmlns:a16="http://schemas.microsoft.com/office/drawing/2014/main" id="{F73141EA-BBF8-2FCE-397E-51C695C0FBD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1931542" y="1079891"/>
            <a:ext cx="5889773" cy="332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99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69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E7645C"/>
                </a:solidFill>
              </a:rPr>
              <a:t>Izradi:       </a:t>
            </a:r>
            <a:r>
              <a:rPr lang="en-GB" dirty="0">
                <a:solidFill>
                  <a:schemeClr val="tx1"/>
                </a:solidFill>
              </a:rPr>
              <a:t>animacija kodiranja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1796648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E764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0CD7EC0C-285C-4109-5C8A-32EBD0D88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42139" y="403248"/>
            <a:ext cx="381563" cy="404007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5C2F07E-5D25-21F4-4DC6-0DA35ECEE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5300000">
            <a:off x="8161432" y="710326"/>
            <a:ext cx="422148" cy="402046"/>
          </a:xfrm>
          <a:prstGeom prst="rect">
            <a:avLst/>
          </a:prstGeom>
        </p:spPr>
      </p:pic>
      <p:pic>
        <p:nvPicPr>
          <p:cNvPr id="3" name="Content Placeholder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DE14F51-0216-5050-EBE2-ACD64123FA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141" y="1167260"/>
            <a:ext cx="7219449" cy="392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496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72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E7645C"/>
                </a:solidFill>
              </a:rPr>
              <a:t>Izradi:       </a:t>
            </a:r>
            <a:r>
              <a:rPr lang="en-GB" dirty="0">
                <a:solidFill>
                  <a:schemeClr val="tx1"/>
                </a:solidFill>
              </a:rPr>
              <a:t>online tutorial korak po korak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1796648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E764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0CD7EC0C-285C-4109-5C8A-32EBD0D88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42139" y="403248"/>
            <a:ext cx="381563" cy="404007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5C2F07E-5D25-21F4-4DC6-0DA35ECEE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5300000">
            <a:off x="8161432" y="710326"/>
            <a:ext cx="422148" cy="4020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CECE93-BB65-4F09-5B01-E029A06C6707}"/>
              </a:ext>
            </a:extLst>
          </p:cNvPr>
          <p:cNvSpPr txBox="1"/>
          <p:nvPr/>
        </p:nvSpPr>
        <p:spPr>
          <a:xfrm>
            <a:off x="427316" y="1397286"/>
            <a:ext cx="65133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hlinkClick r:id="rId7"/>
              </a:rPr>
              <a:t>https://mbit.io/tutorial-name-badge</a:t>
            </a:r>
            <a:r>
              <a:rPr lang="en-GB" sz="3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en-GB" sz="3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10DF5E-7924-1277-3899-8E7176788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39" y="2140890"/>
            <a:ext cx="6332231" cy="262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3977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23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2A92D6"/>
                </a:solidFill>
              </a:rPr>
              <a:t>Procijeni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2300000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2A92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3A3BA2B-9763-AA69-7C7F-8429A3AAB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8226" r="8226"/>
          <a:stretch/>
        </p:blipFill>
        <p:spPr bwMode="auto">
          <a:xfrm>
            <a:off x="5594477" y="1397000"/>
            <a:ext cx="2936875" cy="2632075"/>
          </a:xfrm>
          <a:prstGeom prst="roundRect">
            <a:avLst>
              <a:gd name="adj" fmla="val 11248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21A38A-EF20-8D95-C2A3-D6290ECB71B1}"/>
              </a:ext>
            </a:extLst>
          </p:cNvPr>
          <p:cNvSpPr txBox="1">
            <a:spLocks/>
          </p:cNvSpPr>
          <p:nvPr/>
        </p:nvSpPr>
        <p:spPr>
          <a:xfrm>
            <a:off x="425534" y="1324737"/>
            <a:ext cx="4868842" cy="2743251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indent="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lr>
                <a:srgbClr val="3FB6FE"/>
              </a:buClr>
              <a:buSzPct val="100000"/>
              <a:buNone/>
            </a:pPr>
            <a:r>
              <a:rPr lang="en-GB" sz="1800" dirty="0"/>
              <a:t>Preuzmi svoj kod na micro:bit</a:t>
            </a:r>
          </a:p>
          <a:p>
            <a:pPr marL="293687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3FB6FE"/>
              </a:buClr>
              <a:buSzPct val="100000"/>
              <a:buFont typeface="Wingdings" pitchFamily="2" charset="2"/>
              <a:buChar char="§"/>
            </a:pPr>
            <a:r>
              <a:rPr lang="en-GB" sz="1800" dirty="0"/>
              <a:t>Radi li kako si očekivao/la? </a:t>
            </a:r>
          </a:p>
          <a:p>
            <a:pPr marL="293687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3FB6FE"/>
              </a:buClr>
              <a:buSzPct val="100000"/>
              <a:buFont typeface="Wingdings" pitchFamily="2" charset="2"/>
              <a:buChar char="§"/>
            </a:pPr>
            <a:r>
              <a:rPr lang="en-GB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Koliko je projekt dobar?</a:t>
            </a:r>
          </a:p>
          <a:p>
            <a:pPr marL="293687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3FB6FE"/>
              </a:buClr>
              <a:buSzPct val="100000"/>
              <a:buFont typeface="Wingdings" pitchFamily="2" charset="2"/>
              <a:buChar char="§"/>
            </a:pPr>
            <a:r>
              <a:rPr lang="en-GB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Može li imati i druge namjene?</a:t>
            </a:r>
          </a:p>
          <a:p>
            <a:pPr marL="293687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3FB6FE"/>
              </a:buClr>
              <a:buSzPct val="100000"/>
              <a:buFont typeface="Wingdings" pitchFamily="2" charset="2"/>
              <a:buChar char="§"/>
            </a:pPr>
            <a:r>
              <a:rPr lang="en-GB" sz="1800" kern="100" dirty="0">
                <a:ea typeface="Calibri" panose="020F0502020204030204" pitchFamily="34" charset="0"/>
              </a:rPr>
              <a:t>Kako radi?</a:t>
            </a:r>
            <a:endParaRPr lang="en-GB" sz="1800" kern="1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93687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3FB6FE"/>
              </a:buClr>
              <a:buSzPct val="100000"/>
              <a:buFont typeface="Wingdings" pitchFamily="2" charset="2"/>
              <a:buChar char="§"/>
            </a:pPr>
            <a:endParaRPr lang="en-GB" sz="1800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63125A2-0C38-ADD9-91D6-3D6ECF3616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092633">
            <a:off x="5331720" y="246128"/>
            <a:ext cx="515680" cy="54601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A469B92-5986-1E2B-FB5B-697933BCE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7835011">
            <a:off x="8019804" y="4235364"/>
            <a:ext cx="652284" cy="652284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5E03D74E-8E7B-9E83-BC76-D1B24B45C4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16576" y="1030193"/>
            <a:ext cx="1778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1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1744067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6C4BC1"/>
                </a:solidFill>
              </a:rPr>
              <a:t>Proširi     </a:t>
            </a:r>
            <a:endParaRPr lang="en-GB" dirty="0">
              <a:solidFill>
                <a:srgbClr val="3FB6FE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1920216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6C4B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B131759-9774-7648-E136-E035FABE2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45959">
            <a:off x="7664010" y="142523"/>
            <a:ext cx="1051069" cy="1152786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2322E4D-B75A-6D45-FB88-F3692A8F99F4}"/>
              </a:ext>
            </a:extLst>
          </p:cNvPr>
          <p:cNvSpPr txBox="1">
            <a:spLocks/>
          </p:cNvSpPr>
          <p:nvPr/>
        </p:nvSpPr>
        <p:spPr>
          <a:xfrm>
            <a:off x="908019" y="1448766"/>
            <a:ext cx="3663981" cy="228282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937" indent="0">
              <a:lnSpc>
                <a:spcPct val="110000"/>
              </a:lnSpc>
              <a:spcBef>
                <a:spcPts val="0"/>
              </a:spcBef>
              <a:spcAft>
                <a:spcPts val="3000"/>
              </a:spcAft>
              <a:buSzPct val="100000"/>
              <a:buFont typeface="Arial" panose="020B0604020202020204" pitchFamily="34" charset="0"/>
              <a:buNone/>
            </a:pPr>
            <a:r>
              <a:rPr lang="en-GB" sz="1800" dirty="0"/>
              <a:t>Dodaj još riječi ili brojeva kako bi o sebi rekao/la više.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spcAft>
                <a:spcPts val="3000"/>
              </a:spcAft>
              <a:buSzPct val="100000"/>
              <a:buFont typeface="Arial" panose="020B0604020202020204" pitchFamily="34" charset="0"/>
              <a:buNone/>
            </a:pPr>
            <a:r>
              <a:rPr lang="en-GB" sz="1800" dirty="0"/>
              <a:t>Dodaj neke ikone (slike) pomoću bloka ‘prikaži ikonu’</a:t>
            </a:r>
            <a:r>
              <a:rPr lang="en-GB" sz="1800" b="1" dirty="0"/>
              <a:t> </a:t>
            </a:r>
            <a:r>
              <a:rPr lang="en-GB" sz="1800" dirty="0"/>
              <a:t>kako bi pokazao/la kako se osjećaš ili izrazio/la svoju osobnost.</a:t>
            </a:r>
          </a:p>
        </p:txBody>
      </p:sp>
      <p:pic>
        <p:nvPicPr>
          <p:cNvPr id="5" name="Content Placeholder 7" descr="Code showing:&#10;&#10;Forever&#10;Show string - my name is Amari&#10;Show icon - smiley face&#10;Show string - I am 10 years old ">
            <a:extLst>
              <a:ext uri="{FF2B5EF4-FFF2-40B4-BE49-F238E27FC236}">
                <a16:creationId xmlns:a16="http://schemas.microsoft.com/office/drawing/2014/main" id="{BBDC2367-5164-2C9C-5600-286F28DE49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8297" y="1337469"/>
            <a:ext cx="3579812" cy="246856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F2E6B9D-7527-6DDE-1368-BEA91ACE9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315139">
            <a:off x="546229" y="1518640"/>
            <a:ext cx="292100" cy="2921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B8BFA18F-AC93-1BD3-B2C4-0349C0C77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229540">
            <a:off x="546698" y="2526637"/>
            <a:ext cx="292100" cy="2921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B2EF4893-BCC8-AEDA-8752-9AF01CB3D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9722687">
            <a:off x="4281134" y="4275675"/>
            <a:ext cx="511517" cy="767276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56133DAE-A415-1E5D-60B9-1E315979A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7194">
            <a:off x="5045543" y="4329433"/>
            <a:ext cx="208450" cy="20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14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70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chemeClr val="tx1"/>
                </a:solidFill>
              </a:rPr>
              <a:t>Podijeli:</a:t>
            </a:r>
            <a:r>
              <a:rPr lang="en-GB" dirty="0">
                <a:solidFill>
                  <a:srgbClr val="7BCDC3"/>
                </a:solidFill>
              </a:rPr>
              <a:t>         </a:t>
            </a:r>
            <a:r>
              <a:rPr lang="en-GB" dirty="0">
                <a:solidFill>
                  <a:schemeClr val="tx1"/>
                </a:solidFill>
              </a:rPr>
              <a:t>ponovimo ciljeve učenja</a:t>
            </a:r>
            <a:endParaRPr lang="en-GB" dirty="0">
              <a:solidFill>
                <a:srgbClr val="3FB6FE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2420000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7BCD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Code showing:&#10;&#10;Forever&#10;Show string 'Amari'">
            <a:extLst>
              <a:ext uri="{FF2B5EF4-FFF2-40B4-BE49-F238E27FC236}">
                <a16:creationId xmlns:a16="http://schemas.microsoft.com/office/drawing/2014/main" id="{887ED12E-92AE-850B-8C96-8C7300773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89639" y="1308934"/>
            <a:ext cx="2611437" cy="1509712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6C878E6-BFB2-5213-F728-A40F40F32371}"/>
              </a:ext>
            </a:extLst>
          </p:cNvPr>
          <p:cNvSpPr txBox="1">
            <a:spLocks/>
          </p:cNvSpPr>
          <p:nvPr/>
        </p:nvSpPr>
        <p:spPr>
          <a:xfrm>
            <a:off x="367714" y="1174367"/>
            <a:ext cx="4470445" cy="751364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7BCDC3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Mogu objasniti da je micro:bit maleno računalo.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B41B08B-5F87-BDA0-5675-67053AB5ACBB}"/>
              </a:ext>
            </a:extLst>
          </p:cNvPr>
          <p:cNvSpPr txBox="1">
            <a:spLocks/>
          </p:cNvSpPr>
          <p:nvPr/>
        </p:nvSpPr>
        <p:spPr>
          <a:xfrm>
            <a:off x="367714" y="2161519"/>
            <a:ext cx="4487447" cy="1274073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7BCDC3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Mogu objasniti da računalima treba zadati skup uputa (algoritam) u kodu.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8F4F329-F093-BC54-A209-F5EC0B539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5447" y="2541203"/>
            <a:ext cx="439631" cy="49824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563AC40D-1F5A-A3FA-7246-F741197E1D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9679" y="1269813"/>
            <a:ext cx="454285" cy="498248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BB9B3FD5-B7F3-0035-BA01-DDC973AD4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82460">
            <a:off x="7560427" y="357406"/>
            <a:ext cx="1384654" cy="111716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9CEE6-809E-F47E-9B82-EE257F8FA7C3}"/>
              </a:ext>
            </a:extLst>
          </p:cNvPr>
          <p:cNvSpPr txBox="1">
            <a:spLocks/>
          </p:cNvSpPr>
          <p:nvPr/>
        </p:nvSpPr>
        <p:spPr>
          <a:xfrm>
            <a:off x="378141" y="3672134"/>
            <a:ext cx="4487447" cy="1274073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7BCDC3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Mogu zadati micro:bitu upute u kodu kako bih napravio/la značku s imenom pomoću LED zaslona.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323F4F5-21C6-985B-9B93-6718569762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469451">
            <a:off x="575756" y="4033488"/>
            <a:ext cx="454285" cy="49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018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ubtitle 2">
            <a:extLst>
              <a:ext uri="{FF2B5EF4-FFF2-40B4-BE49-F238E27FC236}">
                <a16:creationId xmlns:a16="http://schemas.microsoft.com/office/drawing/2014/main" id="{A6576971-27D3-2E83-FB51-9968853DBEC9}"/>
              </a:ext>
            </a:extLst>
          </p:cNvPr>
          <p:cNvSpPr txBox="1">
            <a:spLocks/>
          </p:cNvSpPr>
          <p:nvPr/>
        </p:nvSpPr>
        <p:spPr>
          <a:xfrm>
            <a:off x="701328" y="4051111"/>
            <a:ext cx="7871639" cy="7086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dirty="0">
                <a:solidFill>
                  <a:srgbClr val="000000"/>
                </a:solidFill>
                <a:ea typeface="Calibri" panose="020F0502020204030204" pitchFamily="34" charset="0"/>
              </a:rPr>
              <a:t>Ovaj sadržaj objavljuje </a:t>
            </a:r>
            <a:r>
              <a:rPr lang="en-GB" dirty="0" err="1">
                <a:solidFill>
                  <a:srgbClr val="000000"/>
                </a:solidFill>
                <a:ea typeface="Calibri" panose="020F0502020204030204" pitchFamily="34" charset="0"/>
              </a:rPr>
              <a:t>Micro:bit</a:t>
            </a:r>
            <a:r>
              <a:rPr lang="en-GB" dirty="0">
                <a:solidFill>
                  <a:srgbClr val="000000"/>
                </a:solidFill>
                <a:ea typeface="Calibri" panose="020F0502020204030204" pitchFamily="34" charset="0"/>
              </a:rPr>
              <a:t> Educational Foundation pod licencom </a:t>
            </a:r>
            <a:br>
              <a:rPr lang="en-GB" dirty="0">
                <a:solidFill>
                  <a:srgbClr val="000000"/>
                </a:solidFill>
                <a:ea typeface="Calibri" panose="020F0502020204030204" pitchFamily="34" charset="0"/>
              </a:rPr>
            </a:br>
            <a:r>
              <a:rPr lang="en-GB" u="sng" dirty="0">
                <a:solidFill>
                  <a:srgbClr val="000000"/>
                </a:solidFill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 4.0 (Imenovanje-Dijeli pod istim uvjetima)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D1E3B7-4797-9827-995D-A3FBACE31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9185" y="3012206"/>
            <a:ext cx="5019621" cy="780983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dirty="0"/>
              <a:t>Posjeti </a:t>
            </a:r>
            <a:r>
              <a:rPr lang="en-GB" sz="2400" dirty="0">
                <a:solidFill>
                  <a:srgbClr val="00A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microbit.org/teach</a:t>
            </a:r>
            <a:r>
              <a:rPr lang="en-GB" sz="2400" dirty="0">
                <a:solidFill>
                  <a:srgbClr val="00A000"/>
                </a:solidFill>
              </a:rPr>
              <a:t> </a:t>
            </a:r>
            <a:r>
              <a:rPr lang="en-GB" sz="2400" b="0" dirty="0"/>
              <a:t>za više lekcija, projekata, tečajeva i pomoć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59DB16B-C0C0-F95E-F95E-D32AAACA6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3887540" y="2135306"/>
            <a:ext cx="1175509" cy="72605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8A13E4D5-F906-3AFC-569D-97006BD35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589501">
            <a:off x="7785632" y="1427237"/>
            <a:ext cx="713099" cy="61801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A642FD1-E430-9AD5-E723-6D656393C3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72967" y="233350"/>
            <a:ext cx="190748" cy="52985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FFADD1BE-DDB6-4B80-7464-AB048E4F9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7891768">
            <a:off x="7349223" y="771976"/>
            <a:ext cx="533936" cy="462744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4FC5B1F1-B395-199C-4433-4A992110B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20623016">
            <a:off x="6595498" y="2166548"/>
            <a:ext cx="1123640" cy="866808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EDC258A1-2B1F-BE7D-B62D-FBC31BB24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356648" y="1584448"/>
            <a:ext cx="937937" cy="98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579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1604</TotalTime>
  <Words>964</Words>
  <Application>Microsoft Office PowerPoint</Application>
  <PresentationFormat>On-screen Show (16:9)</PresentationFormat>
  <Paragraphs>103</Paragraphs>
  <Slides>16</Slides>
  <Notes>16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Courier New</vt:lpstr>
      <vt:lpstr>Symbol</vt:lpstr>
      <vt:lpstr>Wingdings</vt:lpstr>
      <vt:lpstr>Office Theme</vt:lpstr>
      <vt:lpstr>Lekcija 01 Značka s imenom</vt:lpstr>
      <vt:lpstr>Ponavljanje: što je računalo?</vt:lpstr>
      <vt:lpstr>Razmisli:       što je micro:bit?</vt:lpstr>
      <vt:lpstr>Razmisli:       uvod u BBC micro:bit</vt:lpstr>
      <vt:lpstr>Razmisli:       ciljevi učenja</vt:lpstr>
      <vt:lpstr>  Razmisli:       video o znački s imenom </vt:lpstr>
      <vt:lpstr>Upoznajmo MakeCode uređivač</vt:lpstr>
      <vt:lpstr>Izradi:       Proučimo blok naredbi</vt:lpstr>
      <vt:lpstr>Izradi:       Napišimo svoj prvi program</vt:lpstr>
      <vt:lpstr>Izradi:       video o kodiranju</vt:lpstr>
      <vt:lpstr>Izradi:       animacija kodiranja</vt:lpstr>
      <vt:lpstr>Izradi:       online tutorial korak po korak</vt:lpstr>
      <vt:lpstr>Procijeni</vt:lpstr>
      <vt:lpstr>Proširi     </vt:lpstr>
      <vt:lpstr>Podijeli:         ponovimo ciljeve učenja</vt:lpstr>
      <vt:lpstr>Posjeti microbit.org/teach za više lekcija, projekata, tečajeva i pomoć</vt:lpstr>
    </vt:vector>
  </TitlesOfParts>
  <Manager/>
  <Company>Micro:bit Educational Foundation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1: Name badge</dc:title>
  <dc:subject/>
  <dc:creator>Micro:bit Educational Foundation</dc:creator>
  <cp:keywords/>
  <dc:description>Updated 22 Apr 24</dc:description>
  <cp:lastModifiedBy>PC</cp:lastModifiedBy>
  <cp:revision>151</cp:revision>
  <dcterms:created xsi:type="dcterms:W3CDTF">2023-03-14T10:37:03Z</dcterms:created>
  <dcterms:modified xsi:type="dcterms:W3CDTF">2026-11-02T16:49:33Z</dcterms:modified>
  <cp:category/>
</cp:coreProperties>
</file>