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5" r:id="rId2"/>
    <p:sldId id="257" r:id="rId3"/>
    <p:sldId id="259" r:id="rId4"/>
    <p:sldId id="264" r:id="rId5"/>
    <p:sldId id="266" r:id="rId6"/>
    <p:sldId id="267" r:id="rId7"/>
    <p:sldId id="268" r:id="rId8"/>
    <p:sldId id="260" r:id="rId9"/>
    <p:sldId id="262" r:id="rId10"/>
    <p:sldId id="27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5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1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2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7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2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9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3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5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9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7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6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3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49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7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8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8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4AB28F-15F3-4ACE-974F-E674E45F6924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081E1-F895-4508-906A-E62D00A331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80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0DC47-5548-45AA-9239-299B2F48B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4" y="1454963"/>
            <a:ext cx="6261915" cy="330838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Sveti Dujam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5577B8-7BD5-4722-A6E8-03C9F5A2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4" y="4763342"/>
            <a:ext cx="6261915" cy="1485055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Zaštitnik grada Splita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AF8739-D220-4AA0-A17B-0426BDB96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62"/>
          <a:stretch/>
        </p:blipFill>
        <p:spPr bwMode="auto">
          <a:xfrm>
            <a:off x="607849" y="609601"/>
            <a:ext cx="4027466" cy="563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1731A1-7724-45CA-B845-E5A4F1B172FC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 r="2" b="2"/>
          <a:stretch/>
        </p:blipFill>
        <p:spPr bwMode="auto">
          <a:xfrm>
            <a:off x="6147567" y="3798455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B1D15A93-B741-4A01-BD7F-9B090FF46EE4}"/>
              </a:ext>
            </a:extLst>
          </p:cNvPr>
          <p:cNvSpPr txBox="1">
            <a:spLocks/>
          </p:cNvSpPr>
          <p:nvPr/>
        </p:nvSpPr>
        <p:spPr>
          <a:xfrm>
            <a:off x="642175" y="861134"/>
            <a:ext cx="4799145" cy="5387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err="1"/>
              <a:t>Tradicionalni</a:t>
            </a:r>
            <a:r>
              <a:rPr lang="en-US" dirty="0"/>
              <a:t> </a:t>
            </a:r>
            <a:r>
              <a:rPr lang="en-US" dirty="0" err="1"/>
              <a:t>sajam</a:t>
            </a:r>
            <a:r>
              <a:rPr lang="en-US" dirty="0"/>
              <a:t> </a:t>
            </a:r>
            <a:r>
              <a:rPr lang="en-US" dirty="0" err="1"/>
              <a:t>cvijeća</a:t>
            </a:r>
            <a:r>
              <a:rPr lang="en-US" dirty="0"/>
              <a:t> u</a:t>
            </a:r>
          </a:p>
          <a:p>
            <a:pPr marL="0" indent="0">
              <a:buNone/>
            </a:pPr>
            <a:r>
              <a:rPr lang="en-US" dirty="0" err="1"/>
              <a:t>Dioklecijanovim</a:t>
            </a:r>
            <a:r>
              <a:rPr lang="en-US" dirty="0"/>
              <a:t> </a:t>
            </a:r>
            <a:r>
              <a:rPr lang="en-US" dirty="0" err="1"/>
              <a:t>podrumima</a:t>
            </a:r>
            <a:r>
              <a:rPr lang="en-US" dirty="0"/>
              <a:t>                                   </a:t>
            </a:r>
          </a:p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splitskih</a:t>
            </a:r>
            <a:r>
              <a:rPr lang="en-US" dirty="0"/>
              <a:t> </a:t>
            </a:r>
            <a:r>
              <a:rPr lang="en-US" dirty="0" err="1"/>
              <a:t>cvjećara</a:t>
            </a:r>
            <a:r>
              <a:rPr lang="en-US" dirty="0"/>
              <a:t>.                               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Proslava Dana grada završava</a:t>
            </a:r>
            <a:r>
              <a:rPr lang="en-US" dirty="0"/>
              <a:t>                                                                                 </a:t>
            </a:r>
            <a:r>
              <a:rPr lang="en-US" dirty="0" err="1"/>
              <a:t>vatrometom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Rivi</a:t>
            </a:r>
            <a:r>
              <a:rPr lang="en-US" dirty="0"/>
              <a:t>.</a:t>
            </a:r>
          </a:p>
        </p:txBody>
      </p:sp>
      <p:pic>
        <p:nvPicPr>
          <p:cNvPr id="2" name="Slika 1" descr="Sudamja - Fešta za blagdan Svetog Duje!">
            <a:extLst>
              <a:ext uri="{FF2B5EF4-FFF2-40B4-BE49-F238E27FC236}">
                <a16:creationId xmlns:a16="http://schemas.microsoft.com/office/drawing/2014/main" id="{D8DDC76C-48AD-41EF-836A-5B18326991DF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 r="2" b="1588"/>
          <a:stretch/>
        </p:blipFill>
        <p:spPr bwMode="auto">
          <a:xfrm>
            <a:off x="6147567" y="738910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9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Proslavimo zajedno blagdan sv. Duje - Split">
            <a:extLst>
              <a:ext uri="{FF2B5EF4-FFF2-40B4-BE49-F238E27FC236}">
                <a16:creationId xmlns:a16="http://schemas.microsoft.com/office/drawing/2014/main" id="{1FE09C4D-DCF9-44DA-BC04-32C6C1AD0E0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3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CD5526-B9EF-4606-BE73-F4628C18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/>
              <a:t>Život i djelovanje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23D300-9ACB-4539-BBBE-1403836DC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184903" cy="4195481"/>
          </a:xfrm>
        </p:spPr>
        <p:txBody>
          <a:bodyPr/>
          <a:lstStyle/>
          <a:p>
            <a:r>
              <a:rPr lang="hr-HR" sz="1800" dirty="0"/>
              <a:t>Sveti Dujam (Duje, lat. </a:t>
            </a:r>
            <a:r>
              <a:rPr lang="hr-HR" sz="1800" i="1" dirty="0" err="1"/>
              <a:t>Domnius</a:t>
            </a:r>
            <a:r>
              <a:rPr lang="hr-HR" sz="1800" dirty="0"/>
              <a:t>) je svetac rimokatoličke crkve, solinski biskup i mučenik, zaštitnik grada Splita i Splitsko-makarske nadbiskupije. U splitskoj Crkvi smatran je za učenika apostola sv. Petra zbog čega je Split u ranom srednjem vijeku postao metropolitansko središte.</a:t>
            </a:r>
          </a:p>
          <a:p>
            <a:r>
              <a:rPr lang="hr-HR" sz="1800" dirty="0"/>
              <a:t>Rođen je u Siriji u uglednoj i bogatoj obitelji oca </a:t>
            </a:r>
            <a:r>
              <a:rPr lang="hr-HR" sz="1800" dirty="0" err="1"/>
              <a:t>Teodozija</a:t>
            </a:r>
            <a:r>
              <a:rPr lang="hr-HR" sz="1800" dirty="0"/>
              <a:t> i majke </a:t>
            </a:r>
            <a:r>
              <a:rPr lang="hr-HR" sz="1800" dirty="0" err="1"/>
              <a:t>Migdonije</a:t>
            </a:r>
            <a:r>
              <a:rPr lang="hr-HR" sz="1800" dirty="0"/>
              <a:t>, a obrazovao se na čuvenom kršćanskom učilištu u Antiohiji. Nakon školovanja, vjerojatno je neko vrijeme bio u službi </a:t>
            </a:r>
            <a:r>
              <a:rPr lang="hr-HR" sz="1800" dirty="0" err="1"/>
              <a:t>antiohijskog</a:t>
            </a:r>
            <a:r>
              <a:rPr lang="hr-HR" sz="1800" dirty="0"/>
              <a:t> biskupa te je propovijedao i utvrđivao vjeru u Antiohiji i okolici. Nakon toga odlučio je započeti misionarsko djelovanje u Saloni, glavnom gradu rimske provincije Dalmacije, gdje je zaređen za prvog salonitanskog biskupa (284.-304. godine). </a:t>
            </a:r>
          </a:p>
          <a:p>
            <a:endParaRPr lang="hr-HR" dirty="0"/>
          </a:p>
        </p:txBody>
      </p:sp>
      <p:pic>
        <p:nvPicPr>
          <p:cNvPr id="6" name="Slika 5" descr="Sveti Duje / Sudamja – VJERONAUČNI PORTAL">
            <a:extLst>
              <a:ext uri="{FF2B5EF4-FFF2-40B4-BE49-F238E27FC236}">
                <a16:creationId xmlns:a16="http://schemas.microsoft.com/office/drawing/2014/main" id="{BBC6F859-A348-4BE3-BAC7-2861061A3B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19" y="2052918"/>
            <a:ext cx="2277056" cy="394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E1E0FC-9EC8-4208-9366-41DCF551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hr-HR" sz="4000" dirty="0"/>
              <a:t>Progon i smrt</a:t>
            </a:r>
          </a:p>
        </p:txBody>
      </p:sp>
      <p:pic>
        <p:nvPicPr>
          <p:cNvPr id="4" name="Slika 3" descr="GKMM - Stoljeća splitske Sudamje">
            <a:extLst>
              <a:ext uri="{FF2B5EF4-FFF2-40B4-BE49-F238E27FC236}">
                <a16:creationId xmlns:a16="http://schemas.microsoft.com/office/drawing/2014/main" id="{C533AC91-065A-4559-9111-DCD16B12F8B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" b="2"/>
          <a:stretch/>
        </p:blipFill>
        <p:spPr bwMode="auto">
          <a:xfrm>
            <a:off x="7554138" y="609137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D66203-18BB-40A2-B632-9356FE169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C7B510-50BE-4724-A459-469BAFE1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6253484" cy="3763855"/>
          </a:xfrm>
        </p:spPr>
        <p:txBody>
          <a:bodyPr>
            <a:normAutofit/>
          </a:bodyPr>
          <a:lstStyle/>
          <a:p>
            <a:r>
              <a:rPr lang="hr-HR" sz="1800" dirty="0"/>
              <a:t>Za vrijeme progona kršćana namjesnik provincije Dalmacije, Marko Aurelije Junije dao je, po naredbi rimskog cara Dioklecijana (284.-305.), mučiti i pogubiti </a:t>
            </a:r>
            <a:r>
              <a:rPr lang="hr-HR" sz="1800" dirty="0" err="1"/>
              <a:t>Dujma</a:t>
            </a:r>
            <a:r>
              <a:rPr lang="hr-HR" sz="1800" dirty="0"/>
              <a:t> zajedno s drugim mučenicima,10. 4. 304. godine, u gradskom amfiteatru.</a:t>
            </a:r>
          </a:p>
          <a:p>
            <a:r>
              <a:rPr lang="hr-HR" sz="1800" dirty="0" err="1"/>
              <a:t>Dujma</a:t>
            </a:r>
            <a:r>
              <a:rPr lang="hr-HR" sz="1800" dirty="0"/>
              <a:t> su pokopali vojnici izvan gradskih zidina Salone, na sjevernom groblju koje je danas poznato pod nazivom </a:t>
            </a:r>
            <a:r>
              <a:rPr lang="hr-HR" sz="1800" dirty="0" err="1"/>
              <a:t>Manastirine</a:t>
            </a:r>
            <a:r>
              <a:rPr lang="hr-HR" sz="1800" dirty="0"/>
              <a:t>. Na tom je mjestu u 5. stoljeću izgrađena bazilika u kojoj su vjernici pohodili mučenikov grob. </a:t>
            </a:r>
          </a:p>
        </p:txBody>
      </p:sp>
      <p:pic>
        <p:nvPicPr>
          <p:cNvPr id="6" name="Slika 5" descr="Basilica &amp; Cemetery of Manastirine, Salona | Mapio.net">
            <a:extLst>
              <a:ext uri="{FF2B5EF4-FFF2-40B4-BE49-F238E27FC236}">
                <a16:creationId xmlns:a16="http://schemas.microsoft.com/office/drawing/2014/main" id="{BB4E7864-218A-4D3E-8CFD-9AED4B848FD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9" r="-4" b="203"/>
          <a:stretch/>
        </p:blipFill>
        <p:spPr bwMode="auto">
          <a:xfrm>
            <a:off x="7554138" y="3482108"/>
            <a:ext cx="3990161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5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B400D0-BAB0-45F1-A1B4-E379406C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452718"/>
            <a:ext cx="5122416" cy="1400530"/>
          </a:xfrm>
        </p:spPr>
        <p:txBody>
          <a:bodyPr>
            <a:normAutofit/>
          </a:bodyPr>
          <a:lstStyle/>
          <a:p>
            <a:r>
              <a:rPr lang="hr-HR" dirty="0"/>
              <a:t> Grobnica svetog                      </a:t>
            </a:r>
            <a:br>
              <a:rPr lang="hr-HR" dirty="0"/>
            </a:br>
            <a:r>
              <a:rPr lang="hr-HR" dirty="0"/>
              <a:t>            </a:t>
            </a:r>
            <a:r>
              <a:rPr lang="hr-HR" dirty="0" err="1"/>
              <a:t>Dujma</a:t>
            </a:r>
            <a:endParaRPr lang="hr-HR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DF1A5A8-1F9D-41FB-9968-E8E141CC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Dioklecijanova palača">
            <a:extLst>
              <a:ext uri="{FF2B5EF4-FFF2-40B4-BE49-F238E27FC236}">
                <a16:creationId xmlns:a16="http://schemas.microsoft.com/office/drawing/2014/main" id="{E4426D84-1C70-4374-BB6C-A1A45AD73C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8148" y="3242202"/>
            <a:ext cx="3074400" cy="3377673"/>
          </a:xfrm>
          <a:prstGeom prst="rect">
            <a:avLst/>
          </a:prstGeom>
          <a:noFill/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CC54B50-93BD-4243-9020-11486472E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EDEF29-E855-4CFA-95B9-2981D181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hr-HR"/>
              <a:t>Nakon pada Salone sredinom 7. stoljeća, prvi splitski nadbiskup Ivan Ravenjanin dao je premjestiti relikvije svetoga Dujma iz ranokršćanskog lokaliteta na Manastirinama u Saloni u carski mauzolej u Splitu koji je tom prigodom posvećen u katedralu u Arheološkom muzeju u Splitu.</a:t>
            </a:r>
          </a:p>
          <a:p>
            <a:endParaRPr lang="hr-HR"/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53CC9141-E987-4EDE-A313-264EF897C38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" b="2"/>
          <a:stretch/>
        </p:blipFill>
        <p:spPr bwMode="auto">
          <a:xfrm>
            <a:off x="7327109" y="0"/>
            <a:ext cx="4547517" cy="3242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29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C2AEE-E4E6-467F-9FF0-6818272C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hr-HR" sz="4000" dirty="0"/>
              <a:t>Katedrala sv. </a:t>
            </a:r>
            <a:r>
              <a:rPr lang="hr-HR" sz="4000" dirty="0" err="1"/>
              <a:t>Dujma</a:t>
            </a:r>
            <a:endParaRPr lang="hr-HR" sz="4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10BE248-6CC9-4020-8005-FC90A13E37A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" b="3"/>
          <a:stretch/>
        </p:blipFill>
        <p:spPr bwMode="auto">
          <a:xfrm>
            <a:off x="7554138" y="609137"/>
            <a:ext cx="3990161" cy="20147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B7AFEE90-1084-4A07-B557-E91365DF3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A10893-85A4-43C7-92C3-44126984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6253484" cy="3763855"/>
          </a:xfrm>
        </p:spPr>
        <p:txBody>
          <a:bodyPr>
            <a:normAutofit/>
          </a:bodyPr>
          <a:lstStyle/>
          <a:p>
            <a:r>
              <a:rPr lang="hr-HR" sz="1800" dirty="0"/>
              <a:t>Splitska katedrala svetog </a:t>
            </a:r>
            <a:r>
              <a:rPr lang="hr-HR" sz="1800" dirty="0" err="1"/>
              <a:t>Dujma</a:t>
            </a:r>
            <a:r>
              <a:rPr lang="hr-HR" sz="1800" dirty="0"/>
              <a:t> (Duje) izgrađena je u 4. stoljeću kao mauzolej rimskog cara Dioklecijana († 316.). Uoči careve smrti, Milanskim ediktom 313. godine, kršćani su dobili slobodu ispovijedanja vjere pa su u Saloni, upravnom središtu provincije Dalmacije, sagradili bazilike nad grobovima kršćanskih mučenika koje su postale sjedištem hodočašća i kulta svetaca.</a:t>
            </a:r>
          </a:p>
        </p:txBody>
      </p:sp>
      <p:pic>
        <p:nvPicPr>
          <p:cNvPr id="4" name="Slika 3" descr="Index of /images/stories/Slike05/SIBENIK_KATED">
            <a:extLst>
              <a:ext uri="{FF2B5EF4-FFF2-40B4-BE49-F238E27FC236}">
                <a16:creationId xmlns:a16="http://schemas.microsoft.com/office/drawing/2014/main" id="{EA829B18-4DF0-4E7F-904D-FE36A29F318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5" r="-3" b="18995"/>
          <a:stretch/>
        </p:blipFill>
        <p:spPr bwMode="auto">
          <a:xfrm>
            <a:off x="7554138" y="2730548"/>
            <a:ext cx="3990161" cy="35178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6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8314F6-BAE4-4F77-BF79-8CFE61DD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EBEBEB"/>
                </a:solidFill>
              </a:rPr>
              <a:t>Zvonik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9909DE-69E4-4EF7-A7FD-FFCF7221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rgbClr val="FFFFFF"/>
                </a:solidFill>
              </a:rPr>
              <a:t>U 7. stoljeću, Avari i Slaveni su srušili Salonu. Preživjeli stanovnici su pobjegli na otoke, odakle se, nakon određenog vremena, dio njih vratio na kopno i nastanio u napuštenoj carskoj palači. Carski mauzolej su pretvorili u kršćansku crkvu, uklonili poganske idole i sarkofag u kome je car počivao. Iz srušenih bazilika u Saloni, prenijete su kosti svetih mučenika koje je Dioklecijan dao pogubiti: </a:t>
            </a:r>
            <a:r>
              <a:rPr lang="hr-HR" sz="1800" dirty="0" err="1">
                <a:solidFill>
                  <a:srgbClr val="FFFFFF"/>
                </a:solidFill>
              </a:rPr>
              <a:t>Dujma</a:t>
            </a:r>
            <a:r>
              <a:rPr lang="hr-HR" sz="1800" dirty="0">
                <a:solidFill>
                  <a:srgbClr val="FFFFFF"/>
                </a:solidFill>
              </a:rPr>
              <a:t>, prvog biskupa Salone i Anastazija, radnika, u carev mauzolej, današnju katedralu. Zvonik je vjerojatno izgrađen u 13. stoljeću.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plitska katedrala – Wikipedija">
            <a:extLst>
              <a:ext uri="{FF2B5EF4-FFF2-40B4-BE49-F238E27FC236}">
                <a16:creationId xmlns:a16="http://schemas.microsoft.com/office/drawing/2014/main" id="{96904622-447A-4F63-BECD-A938F204F78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r="2" b="2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18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41909F-FF1B-430F-A188-0EEB8FCD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EBEBEB"/>
                </a:solidFill>
              </a:rPr>
              <a:t>Vratnice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CFCC63-C69A-4D80-82A0-11685207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rgbClr val="FFFFFF"/>
                </a:solidFill>
              </a:rPr>
              <a:t>Splitska katedrala poznata je po drvenim vratima koje je izradio domaći majstor Andrija Buvina 1214. godine, izrezbarivši u orahovini 28 prizora Isusova života. Katedrala sv. Duje najstarija je katedrala u svijetu.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Upoznajte vratnice splitske katedrale čiju obljetnicu slavimo | HKM">
            <a:extLst>
              <a:ext uri="{FF2B5EF4-FFF2-40B4-BE49-F238E27FC236}">
                <a16:creationId xmlns:a16="http://schemas.microsoft.com/office/drawing/2014/main" id="{ED673F4D-A9CD-49F8-8F4C-B38433330CB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r="-2" b="-2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657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0E2830-0C96-4DD6-908A-5892CDB7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hr-HR" sz="4000" dirty="0" err="1">
                <a:solidFill>
                  <a:srgbClr val="EBEBEB"/>
                </a:solidFill>
              </a:rPr>
              <a:t>Sudamja</a:t>
            </a:r>
            <a:r>
              <a:rPr lang="hr-HR" sz="4000" dirty="0">
                <a:solidFill>
                  <a:srgbClr val="EBEBEB"/>
                </a:solidFill>
              </a:rPr>
              <a:t> i Dan grada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CE18AD-BDFE-4A24-B208-FAA987262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hr-HR" sz="1800" dirty="0" err="1">
                <a:solidFill>
                  <a:srgbClr val="FFFFFF"/>
                </a:solidFill>
              </a:rPr>
              <a:t>Sudamja</a:t>
            </a:r>
            <a:r>
              <a:rPr lang="hr-HR" sz="1800" dirty="0">
                <a:solidFill>
                  <a:srgbClr val="FFFFFF"/>
                </a:solidFill>
              </a:rPr>
              <a:t> (Su = sveti i </a:t>
            </a:r>
            <a:r>
              <a:rPr lang="hr-HR" sz="1800" dirty="0" err="1">
                <a:solidFill>
                  <a:srgbClr val="FFFFFF"/>
                </a:solidFill>
              </a:rPr>
              <a:t>damja</a:t>
            </a:r>
            <a:r>
              <a:rPr lang="hr-HR" sz="1800" dirty="0">
                <a:solidFill>
                  <a:srgbClr val="FFFFFF"/>
                </a:solidFill>
              </a:rPr>
              <a:t> = Dujam) naziv je višestoljetnog tradicionalnog blagdana Svetog </a:t>
            </a:r>
            <a:r>
              <a:rPr lang="hr-HR" sz="1800" dirty="0" err="1">
                <a:solidFill>
                  <a:srgbClr val="FFFFFF"/>
                </a:solidFill>
              </a:rPr>
              <a:t>Dujma</a:t>
            </a:r>
            <a:r>
              <a:rPr lang="hr-HR" sz="1800" dirty="0">
                <a:solidFill>
                  <a:srgbClr val="FFFFFF"/>
                </a:solidFill>
              </a:rPr>
              <a:t>, u narodu zvanog Fešta svetoga Duje ili </a:t>
            </a:r>
            <a:r>
              <a:rPr lang="hr-HR" sz="1800" dirty="0" err="1">
                <a:solidFill>
                  <a:srgbClr val="FFFFFF"/>
                </a:solidFill>
              </a:rPr>
              <a:t>Fjera</a:t>
            </a:r>
            <a:r>
              <a:rPr lang="hr-HR" sz="1800" dirty="0">
                <a:solidFill>
                  <a:srgbClr val="FFFFFF"/>
                </a:solidFill>
              </a:rPr>
              <a:t> svetog Duje koja se tradicionalno održava svakog 7. svibnja u Splitu. Tom manifestacijom obilježava se ujedno i Dan grada Splita. Sama </a:t>
            </a:r>
            <a:r>
              <a:rPr lang="hr-HR" sz="1800" dirty="0" err="1">
                <a:solidFill>
                  <a:srgbClr val="FFFFFF"/>
                </a:solidFill>
              </a:rPr>
              <a:t>Sudamja</a:t>
            </a:r>
            <a:r>
              <a:rPr lang="hr-HR" sz="1800" dirty="0">
                <a:solidFill>
                  <a:srgbClr val="FFFFFF"/>
                </a:solidFill>
              </a:rPr>
              <a:t> uključuje i svečano obilježavanje prije i nakon samog 7. svibnja, prigodnim javnim priredbama i događajima, a uz proslavu je, od davnina, usko povezan i sajam raznolike robe koja se nudi građanima i posjetiteljima.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252C00D-575C-4BDA-A966-213A5A5E0EA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 r="-1" b="6729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935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8456D9-304F-4B67-B09C-DB960DE7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4257675"/>
            <a:ext cx="8825657" cy="1177065"/>
          </a:xfrm>
        </p:spPr>
        <p:txBody>
          <a:bodyPr>
            <a:noAutofit/>
          </a:bodyPr>
          <a:lstStyle/>
          <a:p>
            <a:r>
              <a:rPr lang="hr-HR" sz="1800" dirty="0"/>
              <a:t>Sakralni dio obilježavanja blagdana uključivao je procesiju i služenje svete mise. Prvu takvu procesiju snimljenu kamerom ostavio nam je Josip Karaman u dokumentarnom filmu iz 1911. godine. </a:t>
            </a:r>
          </a:p>
        </p:txBody>
      </p:sp>
      <p:pic>
        <p:nvPicPr>
          <p:cNvPr id="5" name="Slika 4" descr="Proslava Svetog Duje bez predstavnika državne vlasti - Večernji.hr">
            <a:extLst>
              <a:ext uri="{FF2B5EF4-FFF2-40B4-BE49-F238E27FC236}">
                <a16:creationId xmlns:a16="http://schemas.microsoft.com/office/drawing/2014/main" id="{30C7B662-2427-4245-8EA9-13919E38C7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685800"/>
            <a:ext cx="4645233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Split slavi svoju najveću feštu - blagdan Svetog Duje! - Croatian Hot Spots">
            <a:extLst>
              <a:ext uri="{FF2B5EF4-FFF2-40B4-BE49-F238E27FC236}">
                <a16:creationId xmlns:a16="http://schemas.microsoft.com/office/drawing/2014/main" id="{3D3DA703-A281-469E-BDBA-79A7037F49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15" y="685798"/>
            <a:ext cx="4047598" cy="357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9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618</Words>
  <Application>Microsoft Office PowerPoint</Application>
  <PresentationFormat>Široki zaslon</PresentationFormat>
  <Paragraphs>28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Sveti Dujam</vt:lpstr>
      <vt:lpstr>Život i djelovanje</vt:lpstr>
      <vt:lpstr>Progon i smrt</vt:lpstr>
      <vt:lpstr> Grobnica svetog                                   Dujma</vt:lpstr>
      <vt:lpstr>Katedrala sv. Dujma</vt:lpstr>
      <vt:lpstr>Zvonik</vt:lpstr>
      <vt:lpstr>Vratnice</vt:lpstr>
      <vt:lpstr>Sudamja i Dan grada</vt:lpstr>
      <vt:lpstr>Sakralni dio obilježavanja blagdana uključivao je procesiju i služenje svete mise. Prvu takvu procesiju snimljenu kamerom ostavio nam je Josip Karaman u dokumentarnom filmu iz 1911. godine.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Sveti Dujam</dc:title>
  <dc:creator>Korisnik</dc:creator>
  <cp:lastModifiedBy>Korisnik</cp:lastModifiedBy>
  <cp:revision>17</cp:revision>
  <dcterms:created xsi:type="dcterms:W3CDTF">2021-04-26T11:05:14Z</dcterms:created>
  <dcterms:modified xsi:type="dcterms:W3CDTF">2021-04-28T13:49:34Z</dcterms:modified>
</cp:coreProperties>
</file>