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57" r:id="rId8"/>
    <p:sldId id="264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70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13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7581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043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7276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9979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768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327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440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41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158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571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060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43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779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19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4AB8A-FCBE-45C7-B06B-E1DA33D512C0}" type="datetimeFigureOut">
              <a:rPr lang="hr-HR" smtClean="0"/>
              <a:t>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759CD2-817B-423B-876A-1D20E28F5D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872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ucilica.skole.h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ucilica.skole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ucilica.skol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838" y="4341460"/>
            <a:ext cx="2006070" cy="17678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569" y="2514600"/>
            <a:ext cx="8915399" cy="2262781"/>
          </a:xfrm>
        </p:spPr>
        <p:txBody>
          <a:bodyPr/>
          <a:lstStyle/>
          <a:p>
            <a:r>
              <a:rPr lang="hr-HR" b="1" dirty="0" smtClean="0"/>
              <a:t>NATJECANJE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9569" y="4777379"/>
            <a:ext cx="8915399" cy="1126283"/>
          </a:xfrm>
        </p:spPr>
        <p:txBody>
          <a:bodyPr/>
          <a:lstStyle/>
          <a:p>
            <a:r>
              <a:rPr lang="hr-HR" b="1" dirty="0" smtClean="0"/>
              <a:t>POZNAVANJE PROMETNIH PROPISA</a:t>
            </a:r>
            <a:endParaRPr lang="hr-H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839" y="1457756"/>
            <a:ext cx="2818847" cy="2487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914" y="290956"/>
            <a:ext cx="1764709" cy="1767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838" y="2260239"/>
            <a:ext cx="1826860" cy="18268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526" y="2239773"/>
            <a:ext cx="4281528" cy="16854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42984" y="5527589"/>
            <a:ext cx="362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hlinkClick r:id="rId7"/>
              </a:rPr>
              <a:t>www. ucilica.skole.hr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81723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PROPOZICIJE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503" y="1556951"/>
            <a:ext cx="9055827" cy="4716736"/>
          </a:xfrm>
        </p:spPr>
        <p:txBody>
          <a:bodyPr>
            <a:normAutofit/>
          </a:bodyPr>
          <a:lstStyle/>
          <a:p>
            <a:pPr lvl="1"/>
            <a:r>
              <a:rPr lang="hr-HR" sz="2000" dirty="0"/>
              <a:t>Za sudjelovanje u natjecanju učenici trebaju imati </a:t>
            </a:r>
            <a:r>
              <a:rPr lang="hr-HR" sz="2000" dirty="0" err="1"/>
              <a:t>AAI@EduHR</a:t>
            </a:r>
            <a:r>
              <a:rPr lang="hr-HR" sz="2000" dirty="0"/>
              <a:t> korisničke podatke koje su već dobili ili mogu dobiti u svojoj školi. </a:t>
            </a:r>
            <a:endParaRPr lang="hr-HR" sz="2000" dirty="0" smtClean="0"/>
          </a:p>
          <a:p>
            <a:pPr lvl="1"/>
            <a:endParaRPr lang="hr-HR" sz="2000" dirty="0" smtClean="0"/>
          </a:p>
          <a:p>
            <a:pPr marL="457200" lvl="1" indent="0">
              <a:buNone/>
            </a:pPr>
            <a:r>
              <a:rPr lang="hr-HR" sz="2000" b="1" dirty="0" smtClean="0"/>
              <a:t>PRIJAVA U OBLIKU (primjer)</a:t>
            </a:r>
          </a:p>
          <a:p>
            <a:pPr lvl="1"/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KORISNIČKO IME: </a:t>
            </a:r>
            <a:r>
              <a:rPr lang="hr-HR" sz="2000" b="1" dirty="0" smtClean="0"/>
              <a:t>ivan.ivic@skole.hr</a:t>
            </a:r>
          </a:p>
          <a:p>
            <a:pPr lvl="1"/>
            <a:r>
              <a:rPr lang="hr-HR" sz="2000" dirty="0" smtClean="0"/>
              <a:t>ŠIFRA: </a:t>
            </a:r>
            <a:r>
              <a:rPr lang="hr-HR" sz="2000" b="1" dirty="0" smtClean="0"/>
              <a:t>B5erT7</a:t>
            </a:r>
          </a:p>
          <a:p>
            <a:pPr lvl="1"/>
            <a:endParaRPr lang="hr-HR" sz="2000" b="1" dirty="0" smtClean="0"/>
          </a:p>
          <a:p>
            <a:pPr lvl="1"/>
            <a:r>
              <a:rPr lang="hr-HR" sz="2000" dirty="0" smtClean="0"/>
              <a:t>Natjecati </a:t>
            </a:r>
            <a:r>
              <a:rPr lang="hr-HR" sz="2000" dirty="0"/>
              <a:t>se mogu i učenici koji su se samostalno registrirali na stranicama </a:t>
            </a:r>
            <a:r>
              <a:rPr lang="hr-HR" sz="2000" dirty="0">
                <a:hlinkClick r:id="rId2"/>
              </a:rPr>
              <a:t>Prometne </a:t>
            </a:r>
            <a:r>
              <a:rPr lang="hr-HR" sz="2000" dirty="0" err="1">
                <a:hlinkClick r:id="rId2"/>
              </a:rPr>
              <a:t>Učilice</a:t>
            </a:r>
            <a:r>
              <a:rPr lang="hr-HR" sz="2000" dirty="0"/>
              <a:t>, a čije su podatke pregledali i verificirali učitelji iz njihovih škola.</a:t>
            </a:r>
          </a:p>
        </p:txBody>
      </p:sp>
    </p:spTree>
    <p:extLst>
      <p:ext uri="{BB962C8B-B14F-4D97-AF65-F5344CB8AC3E}">
        <p14:creationId xmlns:p14="http://schemas.microsoft.com/office/powerpoint/2010/main" val="267730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2768"/>
            <a:ext cx="8915400" cy="5058032"/>
          </a:xfrm>
        </p:spPr>
        <p:txBody>
          <a:bodyPr>
            <a:noAutofit/>
          </a:bodyPr>
          <a:lstStyle/>
          <a:p>
            <a:r>
              <a:rPr lang="hr-HR" sz="2000" dirty="0"/>
              <a:t>N</a:t>
            </a:r>
            <a:r>
              <a:rPr lang="hr-HR" sz="2000" dirty="0" smtClean="0"/>
              <a:t>ovost je da se na natjecanje u kategoriji razredna odjeljenja i škole </a:t>
            </a:r>
            <a:r>
              <a:rPr lang="hr-HR" sz="2000" b="1" dirty="0" smtClean="0"/>
              <a:t>uključuju i roditelji</a:t>
            </a:r>
            <a:r>
              <a:rPr lang="hr-HR" sz="2000" dirty="0" smtClean="0"/>
              <a:t>, koji će svojim </a:t>
            </a:r>
            <a:r>
              <a:rPr lang="hr-HR" sz="2000" dirty="0" err="1" smtClean="0"/>
              <a:t>znaNjem</a:t>
            </a:r>
            <a:r>
              <a:rPr lang="hr-HR" sz="2000" dirty="0" smtClean="0"/>
              <a:t> i bodovima pridonijeti uspjehu razreda i škole svojeg djeteta.</a:t>
            </a:r>
          </a:p>
          <a:p>
            <a:endParaRPr lang="hr-HR" sz="2000" dirty="0"/>
          </a:p>
          <a:p>
            <a:r>
              <a:rPr lang="hr-HR" sz="2000" dirty="0"/>
              <a:t>Roditelji koji se žele uključiti na natjecanje i pomoći učenicima razreda koje pohađa i njihovo dijete u natjecanju razrednih odjela i škola, također se trebaju registrirati na stranicama </a:t>
            </a:r>
            <a:r>
              <a:rPr lang="hr-HR" sz="2000" b="1" dirty="0"/>
              <a:t>Prometne </a:t>
            </a:r>
            <a:r>
              <a:rPr lang="hr-HR" sz="2000" b="1" dirty="0" err="1"/>
              <a:t>Učilice</a:t>
            </a:r>
            <a:r>
              <a:rPr lang="hr-HR" sz="2000" b="1" dirty="0"/>
              <a:t> </a:t>
            </a:r>
            <a:r>
              <a:rPr lang="hr-HR" sz="2000" dirty="0"/>
              <a:t>(pri registraciji odabiru ulogu: </a:t>
            </a:r>
            <a:r>
              <a:rPr lang="hr-HR" sz="2000" b="1" dirty="0"/>
              <a:t>roditelj</a:t>
            </a:r>
            <a:r>
              <a:rPr lang="hr-HR" sz="2000" dirty="0"/>
              <a:t>) te izvršiti "</a:t>
            </a:r>
            <a:r>
              <a:rPr lang="hr-HR" sz="2000" b="1" dirty="0"/>
              <a:t>uparivanje</a:t>
            </a:r>
            <a:r>
              <a:rPr lang="hr-HR" sz="2000" dirty="0"/>
              <a:t>" s profilom svojeg djeteta. Bodovi roditelja ne ulaze u kategoriju pojedinačnog natjecanja učenika.</a:t>
            </a:r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/>
              <a:t>Natjecanje traje do </a:t>
            </a: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30. studenoga 2017</a:t>
            </a:r>
            <a:r>
              <a:rPr lang="hr-HR" sz="2000" dirty="0" smtClean="0"/>
              <a:t>. (do </a:t>
            </a:r>
            <a:r>
              <a:rPr lang="hr-HR" sz="2000" b="1" dirty="0" smtClean="0">
                <a:solidFill>
                  <a:srgbClr val="FF0000"/>
                </a:solidFill>
              </a:rPr>
              <a:t>12:00 sati</a:t>
            </a:r>
            <a:r>
              <a:rPr lang="hr-HR" sz="2000" dirty="0" smtClean="0"/>
              <a:t>), a najuspješniji učenici, razredno odjeljenje i njihov voditelj te 3 najuspješnije škole osvojit će vrijedne nagrade.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03953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795" y="904197"/>
            <a:ext cx="8911687" cy="1280890"/>
          </a:xfrm>
        </p:spPr>
        <p:txBody>
          <a:bodyPr/>
          <a:lstStyle/>
          <a:p>
            <a:pPr algn="ctr"/>
            <a:r>
              <a:rPr lang="hr-HR" b="1" dirty="0" smtClean="0"/>
              <a:t>ŠTO UČITI I ŠTO SE BODUJE?</a:t>
            </a:r>
            <a:endParaRPr lang="hr-H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430625"/>
              </p:ext>
            </p:extLst>
          </p:nvPr>
        </p:nvGraphicFramePr>
        <p:xfrm>
          <a:off x="1614616" y="2312041"/>
          <a:ext cx="9712412" cy="3086010"/>
        </p:xfrm>
        <a:graphic>
          <a:graphicData uri="http://schemas.openxmlformats.org/drawingml/2006/table">
            <a:tbl>
              <a:tblPr/>
              <a:tblGrid>
                <a:gridCol w="4856206"/>
                <a:gridCol w="4856206"/>
              </a:tblGrid>
              <a:tr h="362663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dirty="0">
                          <a:effectLst/>
                        </a:rPr>
                        <a:t>1. do 4. razred - 37 poučnih sadržaja i vježbi</a:t>
                      </a:r>
                    </a:p>
                  </a:txBody>
                  <a:tcPr marL="64761" marR="64761" marT="64761" marB="64761" anchor="b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A9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>
                          <a:effectLst/>
                        </a:rPr>
                        <a:t>5. do 8. razred - 68 poučnih sadržaja i vježbi</a:t>
                      </a:r>
                    </a:p>
                  </a:txBody>
                  <a:tcPr marL="64761" marR="64761" marT="64761" marB="64761" anchor="b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AE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6"/>
                    </a:solidFill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algn="ctr" fontAlgn="t"/>
                      <a:r>
                        <a:rPr lang="hr-HR" sz="2000" dirty="0">
                          <a:effectLst/>
                        </a:rPr>
                        <a:t>Kretanje pješaka u prometu,</a:t>
                      </a:r>
                    </a:p>
                  </a:txBody>
                  <a:tcPr marL="64761" marR="64761" marT="64761" marB="64761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000">
                          <a:effectLst/>
                        </a:rPr>
                        <a:t>Kretanje pješaka u prometu,</a:t>
                      </a:r>
                    </a:p>
                  </a:txBody>
                  <a:tcPr marL="64761" marR="64761" marT="64761" marB="64761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algn="ctr" fontAlgn="t"/>
                      <a:r>
                        <a:rPr lang="hr-HR" sz="2000" dirty="0">
                          <a:effectLst/>
                        </a:rPr>
                        <a:t>Opasnosti od kretanja i igranja uz željezničku prugu,</a:t>
                      </a:r>
                    </a:p>
                  </a:txBody>
                  <a:tcPr marL="64761" marR="64761" marT="64761" marB="64761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000">
                          <a:effectLst/>
                        </a:rPr>
                        <a:t>Opasnosti od kretanja i igranja uz željezničku prugu,</a:t>
                      </a:r>
                    </a:p>
                  </a:txBody>
                  <a:tcPr marL="64761" marR="64761" marT="64761" marB="64761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6"/>
                    </a:solidFill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algn="ctr" fontAlgn="t"/>
                      <a:r>
                        <a:rPr lang="hr-HR" sz="2000">
                          <a:effectLst/>
                        </a:rPr>
                        <a:t>Djeca u javnom prijevozu i školskim autobusima</a:t>
                      </a:r>
                    </a:p>
                  </a:txBody>
                  <a:tcPr marL="64761" marR="64761" marT="64761" marB="64761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000" dirty="0">
                          <a:effectLst/>
                        </a:rPr>
                        <a:t>Djeca u javnom prijevozu i školskim autobusima</a:t>
                      </a:r>
                    </a:p>
                  </a:txBody>
                  <a:tcPr marL="64761" marR="64761" marT="64761" marB="64761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 algn="ctr" fontAlgn="t"/>
                      <a:r>
                        <a:rPr lang="hr-HR" sz="2000">
                          <a:effectLst/>
                        </a:rPr>
                        <a:t> </a:t>
                      </a:r>
                    </a:p>
                  </a:txBody>
                  <a:tcPr marL="64761" marR="64761" marT="64761" marB="64761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000" dirty="0">
                          <a:effectLst/>
                        </a:rPr>
                        <a:t>Školske prometne jedinice</a:t>
                      </a:r>
                    </a:p>
                  </a:txBody>
                  <a:tcPr marL="64761" marR="64761" marT="64761" marB="64761">
                    <a:lnL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C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6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50790" y="-6425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4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Termini ispita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461" y="1367481"/>
            <a:ext cx="8915400" cy="528869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1</a:t>
            </a:r>
            <a:r>
              <a:rPr lang="hr-HR" sz="2400" dirty="0"/>
              <a:t>. ispit 19. listopada 2017. - od 8:00 do 22:00 sata</a:t>
            </a:r>
          </a:p>
          <a:p>
            <a:r>
              <a:rPr lang="hr-HR" sz="2400" dirty="0"/>
              <a:t>2. ispit 24. listopada 2017. - od 8:00 do 22:00 sata</a:t>
            </a:r>
          </a:p>
          <a:p>
            <a:r>
              <a:rPr lang="hr-HR" sz="2400" dirty="0"/>
              <a:t>3. ispit 26. listopada 2017. - od 8:00 do 22:00 sata</a:t>
            </a:r>
          </a:p>
          <a:p>
            <a:r>
              <a:rPr lang="hr-HR" sz="2400" dirty="0"/>
              <a:t>4. ispit 7. studenoga 2017. - od 8:00 do 22:00 sata</a:t>
            </a:r>
          </a:p>
          <a:p>
            <a:r>
              <a:rPr lang="hr-HR" sz="2400" dirty="0"/>
              <a:t>5. ispit 9. studenoga 2017. – od 8:00 do 22:00 sata</a:t>
            </a:r>
          </a:p>
          <a:p>
            <a:r>
              <a:rPr lang="hr-HR" sz="2400" dirty="0"/>
              <a:t>6. ispit 14. studenoga 2017. - od 8:00 do 22:00 sata</a:t>
            </a:r>
          </a:p>
          <a:p>
            <a:r>
              <a:rPr lang="hr-HR" sz="2400" dirty="0"/>
              <a:t>7. ispit 16. studenoga 2017. - od 8:00 do 22:00 sata</a:t>
            </a:r>
          </a:p>
          <a:p>
            <a:r>
              <a:rPr lang="hr-HR" sz="2400" dirty="0"/>
              <a:t>8. ispit 21. studenoga 2017. - od 8:00 do 22:00 sata</a:t>
            </a:r>
          </a:p>
          <a:p>
            <a:r>
              <a:rPr lang="hr-HR" sz="2400" dirty="0"/>
              <a:t>9. ispit 23. studenoga 2017. - od 8:00 do 22:00 sata</a:t>
            </a:r>
          </a:p>
          <a:p>
            <a:r>
              <a:rPr lang="hr-HR" sz="2400" dirty="0"/>
              <a:t>10. ispit 28. studenoga 2017. – od 8:00 do 22:00 sata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103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NAPOMENE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8669"/>
            <a:ext cx="8915400" cy="5066271"/>
          </a:xfrm>
        </p:spPr>
        <p:txBody>
          <a:bodyPr>
            <a:normAutofit/>
          </a:bodyPr>
          <a:lstStyle/>
          <a:p>
            <a:r>
              <a:rPr lang="hr-HR" b="1" dirty="0"/>
              <a:t>Važno je da učenici ispite rješavaju samostalno, kao i sve druge predmetne ispite, jer se samo na taj način može ocijeniti stvarno poznavanje prometnih propisa i kulture. Poučni sadržaji i zadatci za vježbanje mogu se rješavati skupno i u okviru nastave. </a:t>
            </a:r>
            <a:endParaRPr lang="hr-HR" dirty="0"/>
          </a:p>
          <a:p>
            <a:r>
              <a:rPr lang="hr-HR" dirty="0"/>
              <a:t>Za slučaj da se rješavanje ispita, iz bilo kojeg razloga, provodi u školi u sklopu nastave ili uz korištenje informatičkih učionica </a:t>
            </a:r>
            <a:r>
              <a:rPr lang="hr-HR" b="1" dirty="0"/>
              <a:t>potrebno je osigurati uvjete za samostalno rješavanje ispita.</a:t>
            </a:r>
            <a:endParaRPr lang="hr-HR" dirty="0"/>
          </a:p>
          <a:p>
            <a:r>
              <a:rPr lang="hr-HR" dirty="0"/>
              <a:t>Tijekom natjecanja te prije proglašenja pobjednika vršit će se</a:t>
            </a:r>
            <a:r>
              <a:rPr lang="hr-HR" b="1" dirty="0"/>
              <a:t> provjera ispravnosti učeničkih podataka i samostalnosti rješavanja ispita.</a:t>
            </a:r>
            <a:r>
              <a:rPr lang="hr-HR" dirty="0"/>
              <a:t> U slučaju nepravilnosti osvojeni bodovi će se poništiti.</a:t>
            </a:r>
          </a:p>
          <a:p>
            <a:r>
              <a:rPr lang="hr-HR" dirty="0"/>
              <a:t>Roditelji bodove </a:t>
            </a:r>
            <a:r>
              <a:rPr lang="hr-HR" dirty="0" err="1"/>
              <a:t>zavrijeđuju</a:t>
            </a:r>
            <a:r>
              <a:rPr lang="hr-HR" dirty="0"/>
              <a:t> rješavanjem ispita iz područja: djeca i roditelji u prometu te prometni propisi.</a:t>
            </a:r>
          </a:p>
          <a:p>
            <a:r>
              <a:rPr lang="hr-HR" dirty="0"/>
              <a:t>Za roditelje će se također tijekom natjecanja te prije proglašenja pobjednika vršiti provjera ispravnosti podataka i rješavanja ispita. U slučaju nepravilnosti osvojeni bodovi će se poništiti.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2043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NAGRADE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477" y="1367480"/>
            <a:ext cx="8915400" cy="5239265"/>
          </a:xfrm>
        </p:spPr>
        <p:txBody>
          <a:bodyPr>
            <a:normAutofit/>
          </a:bodyPr>
          <a:lstStyle/>
          <a:p>
            <a:r>
              <a:rPr lang="hr-HR" b="1" dirty="0"/>
              <a:t>Nagrade za najuspješnije učenike</a:t>
            </a:r>
            <a:r>
              <a:rPr lang="hr-HR" dirty="0"/>
              <a:t> (nagrade dobivaju najboljih pet učenika prvih, drugih,…,osmih razreda):</a:t>
            </a:r>
          </a:p>
          <a:p>
            <a:r>
              <a:rPr lang="hr-HR" dirty="0"/>
              <a:t>o    prvo mjesto – smartphone</a:t>
            </a:r>
          </a:p>
          <a:p>
            <a:r>
              <a:rPr lang="hr-HR" dirty="0"/>
              <a:t>o    drugo mjesto – role</a:t>
            </a:r>
          </a:p>
          <a:p>
            <a:r>
              <a:rPr lang="hr-HR" dirty="0"/>
              <a:t>o    treće mjesto – V</a:t>
            </a:r>
            <a:r>
              <a:rPr lang="hr-HR" dirty="0" smtClean="0"/>
              <a:t>R </a:t>
            </a:r>
            <a:r>
              <a:rPr lang="hr-HR" dirty="0"/>
              <a:t>naočale</a:t>
            </a:r>
          </a:p>
          <a:p>
            <a:r>
              <a:rPr lang="hr-HR" dirty="0"/>
              <a:t>o    četvrto mjesto – sportski ruksak</a:t>
            </a:r>
          </a:p>
          <a:p>
            <a:r>
              <a:rPr lang="hr-HR" dirty="0"/>
              <a:t>o    peto mjesto – eksterna baterija za mobitel</a:t>
            </a:r>
          </a:p>
          <a:p>
            <a:r>
              <a:rPr lang="hr-HR" b="1" dirty="0"/>
              <a:t>Nagrada za </a:t>
            </a:r>
            <a:r>
              <a:rPr lang="hr-HR" b="1" dirty="0" err="1"/>
              <a:t>nauspješniji</a:t>
            </a:r>
            <a:r>
              <a:rPr lang="hr-HR" b="1" dirty="0"/>
              <a:t> razred</a:t>
            </a:r>
            <a:r>
              <a:rPr lang="hr-HR" dirty="0"/>
              <a:t> (i njihove prijatelje):</a:t>
            </a:r>
          </a:p>
          <a:p>
            <a:r>
              <a:rPr lang="hr-HR" dirty="0"/>
              <a:t>o    jednodnevni izlet po izboru</a:t>
            </a:r>
          </a:p>
          <a:p>
            <a:r>
              <a:rPr lang="hr-HR" b="1" dirty="0"/>
              <a:t>Nagrada za voditelja najuspješnijeg razreda</a:t>
            </a:r>
            <a:r>
              <a:rPr lang="hr-HR" dirty="0"/>
              <a:t>:</a:t>
            </a:r>
          </a:p>
          <a:p>
            <a:r>
              <a:rPr lang="hr-HR" dirty="0"/>
              <a:t>o    </a:t>
            </a:r>
            <a:r>
              <a:rPr lang="hr-HR" dirty="0" err="1"/>
              <a:t>tablet</a:t>
            </a:r>
            <a:r>
              <a:rPr lang="hr-HR" dirty="0"/>
              <a:t> PC</a:t>
            </a:r>
          </a:p>
          <a:p>
            <a:r>
              <a:rPr lang="hr-HR" b="1" dirty="0"/>
              <a:t>Nagrade za 3 najuspješnije škole</a:t>
            </a:r>
            <a:r>
              <a:rPr lang="hr-HR" dirty="0"/>
              <a:t>:</a:t>
            </a:r>
          </a:p>
          <a:p>
            <a:r>
              <a:rPr lang="hr-HR" dirty="0"/>
              <a:t>o    laptop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7876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995" y="0"/>
            <a:ext cx="7908324" cy="6823034"/>
          </a:xfrm>
        </p:spPr>
      </p:pic>
    </p:spTree>
    <p:extLst>
      <p:ext uri="{BB962C8B-B14F-4D97-AF65-F5344CB8AC3E}">
        <p14:creationId xmlns:p14="http://schemas.microsoft.com/office/powerpoint/2010/main" val="93667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INFORMACIJE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www.ucilica.skole.hr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02754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327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NATJECANJE</vt:lpstr>
      <vt:lpstr>PROPOZICIJE</vt:lpstr>
      <vt:lpstr>NOVOSTI</vt:lpstr>
      <vt:lpstr>ŠTO UČITI I ŠTO SE BODUJE?</vt:lpstr>
      <vt:lpstr>Termini ispita</vt:lpstr>
      <vt:lpstr>NAPOMENE</vt:lpstr>
      <vt:lpstr>NAGRADE</vt:lpstr>
      <vt:lpstr>PowerPoint Presentation</vt:lpstr>
      <vt:lpstr>INFORMACIJE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NATJECANJE</dc:title>
  <dc:creator>skeptikcro@gmail.com</dc:creator>
  <cp:lastModifiedBy>skeptikcro@gmail.com</cp:lastModifiedBy>
  <cp:revision>6</cp:revision>
  <dcterms:created xsi:type="dcterms:W3CDTF">2017-10-03T14:00:12Z</dcterms:created>
  <dcterms:modified xsi:type="dcterms:W3CDTF">2017-10-03T15:17:38Z</dcterms:modified>
</cp:coreProperties>
</file>